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Average" panose="02000503040000020003" pitchFamily="2" charset="77"/>
      <p:regular r:id="rId25"/>
    </p:embeddedFont>
    <p:embeddedFont>
      <p:font typeface="Calibri" panose="020F0502020204030204" pitchFamily="34" charset="0"/>
      <p:regular r:id="rId26"/>
      <p:bold r:id="rId27"/>
      <p:italic r:id="rId28"/>
      <p:boldItalic r:id="rId29"/>
    </p:embeddedFont>
    <p:embeddedFont>
      <p:font typeface="Cambria" panose="02040503050406030204" pitchFamily="18" charset="0"/>
      <p:regular r:id="rId30"/>
      <p:bold r:id="rId31"/>
      <p:italic r:id="rId32"/>
      <p:boldItalic r:id="rId33"/>
    </p:embeddedFont>
    <p:embeddedFont>
      <p:font typeface="Libre Franklin" pitchFamily="2" charset="77"/>
      <p:regular r:id="rId34"/>
      <p:bold r:id="rId35"/>
      <p:italic r:id="rId36"/>
      <p:boldItalic r:id="rId37"/>
    </p:embeddedFont>
    <p:embeddedFont>
      <p:font typeface="Lora" pitchFamily="2" charset="77"/>
      <p:regular r:id="rId38"/>
      <p:bold r:id="rId39"/>
      <p:italic r:id="rId40"/>
      <p:boldItalic r:id="rId41"/>
    </p:embeddedFont>
    <p:embeddedFont>
      <p:font typeface="Merriweather" pitchFamily="2" charset="77"/>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Verdana" panose="020B060403050404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3"/>
    <p:restoredTop sz="94648"/>
  </p:normalViewPr>
  <p:slideViewPr>
    <p:cSldViewPr snapToGrid="0">
      <p:cViewPr varScale="1">
        <p:scale>
          <a:sx n="115" d="100"/>
          <a:sy n="115" d="100"/>
        </p:scale>
        <p:origin x="216" y="8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2f1a72897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2f1a72897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b821166bca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b821166bca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b821166bca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b821166bc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b821166bca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b821166bc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e4c66aecb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e4c66aec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e4c66aecb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e4c66aecb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2f1a72897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2f1a72897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b821166bca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b821166bc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b821166bca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b821166bca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b821166bc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b821166bc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b821166bca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b821166bca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b821166bca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b821166bca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4e20eb57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e4e20eb57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2f1a72897_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e2f1a72897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b821166bca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b821166bca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2f1a72897_1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2f1a72897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2f1a72897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e2f1a72897_1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e2f1a72897_1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e2f1a72897_1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b821166bca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b821166bc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e2f1a72897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e2f1a72897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2f1a72897_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2f1a72897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hyperlink" Target="https://www.goodreads.com/author/show/17016679.Georges_Lema_tre"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p-hvI1nbS80"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TcTz4_JRRSQ"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www.biblegateway.com/passage/?search=Matthew+6%3A25-34%2CLuke+12%3A22-32&amp;version=ASV#fen-ASV-23310a"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www.vatican.va/archive/ENG0015/__PX.HTM#$56"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hyperlink" Target="https://www.vatican.va/archive/ENG0015/__PX.HTM#$57"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902350"/>
            <a:ext cx="8222100" cy="18504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3600" b="1">
                <a:latin typeface="Arial"/>
                <a:ea typeface="Arial"/>
                <a:cs typeface="Arial"/>
                <a:sym typeface="Arial"/>
              </a:rPr>
              <a:t>Opening our Eyes to the Cosmos: </a:t>
            </a:r>
            <a:endParaRPr sz="3600" b="1">
              <a:latin typeface="Arial"/>
              <a:ea typeface="Arial"/>
              <a:cs typeface="Arial"/>
              <a:sym typeface="Arial"/>
            </a:endParaRPr>
          </a:p>
          <a:p>
            <a:pPr marL="0" lvl="0" indent="0" algn="l" rtl="0">
              <a:lnSpc>
                <a:spcPct val="115000"/>
              </a:lnSpc>
              <a:spcBef>
                <a:spcPts val="0"/>
              </a:spcBef>
              <a:spcAft>
                <a:spcPts val="0"/>
              </a:spcAft>
              <a:buNone/>
            </a:pPr>
            <a:r>
              <a:rPr lang="en" sz="3200" b="1">
                <a:latin typeface="Arial"/>
                <a:ea typeface="Arial"/>
                <a:cs typeface="Arial"/>
                <a:sym typeface="Arial"/>
              </a:rPr>
              <a:t>A Catholic Scientific Perspective</a:t>
            </a:r>
            <a:endParaRPr sz="6900"/>
          </a:p>
        </p:txBody>
      </p:sp>
      <p:sp>
        <p:nvSpPr>
          <p:cNvPr id="68" name="Google Shape;68;p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Science and Religion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5" name="Google Shape;115;p22"/>
          <p:cNvSpPr txBox="1"/>
          <p:nvPr/>
        </p:nvSpPr>
        <p:spPr>
          <a:xfrm>
            <a:off x="197336" y="99678"/>
            <a:ext cx="8487300" cy="4944144"/>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r>
              <a:rPr lang="en-US" sz="1200" dirty="0">
                <a:solidFill>
                  <a:schemeClr val="dk1"/>
                </a:solidFill>
                <a:highlight>
                  <a:srgbClr val="FFFFFF"/>
                </a:highlight>
                <a:latin typeface="Verdana"/>
                <a:ea typeface="Verdana"/>
                <a:cs typeface="Verdana"/>
                <a:sym typeface="Verdana"/>
              </a:rPr>
              <a:t>We are not God. The earth was here before us and it has been given to us. vs.67</a:t>
            </a:r>
            <a:endParaRPr lang="en-US" sz="1200" dirty="0">
              <a:solidFill>
                <a:schemeClr val="dk1"/>
              </a:solidFill>
              <a:highlight>
                <a:srgbClr val="FFFFFF"/>
              </a:highlight>
              <a:latin typeface="Verdana"/>
              <a:ea typeface="Verdana"/>
              <a:cs typeface="Verdana"/>
            </a:endParaRPr>
          </a:p>
          <a:p>
            <a:pPr marL="0" lvl="0" indent="0" algn="l" rtl="0">
              <a:spcBef>
                <a:spcPts val="0"/>
              </a:spcBef>
              <a:spcAft>
                <a:spcPts val="0"/>
              </a:spcAft>
              <a:buNone/>
            </a:pPr>
            <a:endParaRPr lang="en" sz="1200" dirty="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r>
              <a:rPr lang="en" sz="1200" dirty="0">
                <a:solidFill>
                  <a:schemeClr val="dk1"/>
                </a:solidFill>
                <a:highlight>
                  <a:srgbClr val="FFFFFF"/>
                </a:highlight>
                <a:latin typeface="Verdana"/>
                <a:ea typeface="Verdana"/>
                <a:cs typeface="Verdana"/>
                <a:sym typeface="Verdana"/>
              </a:rPr>
              <a:t>The Psalms frequently exhort us to praise God the Creator, “who spread out the earth on the waters, for his steadfast love endures for ever” (</a:t>
            </a:r>
            <a:r>
              <a:rPr lang="en" sz="1200" i="1" dirty="0">
                <a:solidFill>
                  <a:schemeClr val="dk1"/>
                </a:solidFill>
                <a:highlight>
                  <a:srgbClr val="FFFFFF"/>
                </a:highlight>
                <a:latin typeface="Verdana"/>
                <a:ea typeface="Verdana"/>
                <a:cs typeface="Verdana"/>
                <a:sym typeface="Verdana"/>
              </a:rPr>
              <a:t>Ps </a:t>
            </a:r>
            <a:r>
              <a:rPr lang="en" sz="1200" dirty="0">
                <a:solidFill>
                  <a:schemeClr val="dk1"/>
                </a:solidFill>
                <a:highlight>
                  <a:srgbClr val="FFFFFF"/>
                </a:highlight>
                <a:latin typeface="Verdana"/>
                <a:ea typeface="Verdana"/>
                <a:cs typeface="Verdana"/>
                <a:sym typeface="Verdana"/>
              </a:rPr>
              <a:t>136:6). They also invite other creatures to join us in this praise: “Praise him, sun and moon, praise him, all you shining stars! Praise him, you highest heavens, and you waters above the heavens! Let them praise the name of the Lord, for he commanded and they were created” (</a:t>
            </a:r>
            <a:r>
              <a:rPr lang="en" sz="1200" i="1" dirty="0">
                <a:solidFill>
                  <a:schemeClr val="dk1"/>
                </a:solidFill>
                <a:highlight>
                  <a:srgbClr val="FFFFFF"/>
                </a:highlight>
                <a:latin typeface="Verdana"/>
                <a:ea typeface="Verdana"/>
                <a:cs typeface="Verdana"/>
                <a:sym typeface="Verdana"/>
              </a:rPr>
              <a:t>Ps </a:t>
            </a:r>
            <a:r>
              <a:rPr lang="en" sz="1200" dirty="0">
                <a:solidFill>
                  <a:schemeClr val="dk1"/>
                </a:solidFill>
                <a:highlight>
                  <a:srgbClr val="FFFFFF"/>
                </a:highlight>
                <a:latin typeface="Verdana"/>
                <a:ea typeface="Verdana"/>
                <a:cs typeface="Verdana"/>
                <a:sym typeface="Verdana"/>
              </a:rPr>
              <a:t>148:3-5). Vs.72</a:t>
            </a:r>
            <a:endParaRPr sz="1200" dirty="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endParaRPr sz="1200" dirty="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endParaRPr sz="1200" dirty="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r>
              <a:rPr lang="en" sz="1200" dirty="0">
                <a:solidFill>
                  <a:schemeClr val="dk1"/>
                </a:solidFill>
                <a:highlight>
                  <a:srgbClr val="FFFFFF"/>
                </a:highlight>
                <a:latin typeface="Verdana"/>
                <a:ea typeface="Verdana"/>
                <a:cs typeface="Verdana"/>
                <a:sym typeface="Verdana"/>
              </a:rPr>
              <a:t>199. It cannot be maintained that empirical science provides a complete explanation of life, the interplay of all creatures and the whole of reality. This would be to breach the limits imposed by its own methodology. If we reason only within the confines of the latter, little room would be left for aesthetic sensibility, poetry, or even reason’s ability to grasp the ultimate meaning and purpose of things. </a:t>
            </a:r>
            <a:endParaRPr sz="1200" dirty="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endParaRPr sz="1200" dirty="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endParaRPr sz="1200" dirty="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r>
              <a:rPr lang="en" sz="1200" dirty="0">
                <a:solidFill>
                  <a:schemeClr val="dk1"/>
                </a:solidFill>
                <a:highlight>
                  <a:srgbClr val="FFFFFF"/>
                </a:highlight>
                <a:latin typeface="Verdana"/>
                <a:ea typeface="Verdana"/>
                <a:cs typeface="Verdana"/>
                <a:sym typeface="Verdana"/>
              </a:rPr>
              <a:t>201.The majority of people living on our planet profess to be believers. This should spur religions to dialogue among themselves for the sake of protecting nature, defending the poor, and building networks of respect and fraternity. Dialogue among the various sciences is likewise needed, since each can tend to become enclosed in its own language, while specialization leads to a certain isolation and the absolutization of its own field of knowledge. This prevents us from confronting environmental problems effectively. An open and respectful dialogue is also needed between the various ecological movements, among which ideological conflicts are not infrequently encountered. </a:t>
            </a:r>
            <a:endParaRPr sz="1200" dirty="0">
              <a:solidFill>
                <a:schemeClr val="dk1"/>
              </a:solidFill>
              <a:highlight>
                <a:srgbClr val="FFFFFF"/>
              </a:highlight>
              <a:latin typeface="Verdana"/>
              <a:ea typeface="Verdana"/>
              <a:cs typeface="Verdana"/>
              <a:sym typeface="Verdana"/>
            </a:endParaRPr>
          </a:p>
          <a:p>
            <a:pPr marL="0" lvl="0" indent="0" algn="l" rtl="0">
              <a:spcBef>
                <a:spcPts val="0"/>
              </a:spcBef>
              <a:spcAft>
                <a:spcPts val="0"/>
              </a:spcAft>
              <a:buNone/>
            </a:pPr>
            <a:endParaRPr sz="1200" dirty="0">
              <a:solidFill>
                <a:schemeClr val="dk1"/>
              </a:solidFill>
              <a:highlight>
                <a:srgbClr val="FFFFFF"/>
              </a:highlight>
              <a:latin typeface="Verdana"/>
              <a:ea typeface="Verdana"/>
              <a:cs typeface="Verdana"/>
              <a:sym typeface="Verdana"/>
            </a:endParaRPr>
          </a:p>
          <a:p>
            <a:pPr marL="0" lvl="0" indent="0" algn="ctr" rtl="0">
              <a:lnSpc>
                <a:spcPct val="115000"/>
              </a:lnSpc>
              <a:spcBef>
                <a:spcPts val="1100"/>
              </a:spcBef>
              <a:spcAft>
                <a:spcPts val="1100"/>
              </a:spcAft>
              <a:buNone/>
            </a:pPr>
            <a:r>
              <a:rPr lang="en" sz="1200" dirty="0">
                <a:solidFill>
                  <a:schemeClr val="dk1"/>
                </a:solidFill>
                <a:highlight>
                  <a:srgbClr val="FFFFFF"/>
                </a:highlight>
                <a:latin typeface="Verdana"/>
                <a:ea typeface="Verdana"/>
                <a:cs typeface="Verdana"/>
                <a:sym typeface="Verdana"/>
              </a:rPr>
              <a:t>ENCYCLICAL LETTER, </a:t>
            </a:r>
            <a:r>
              <a:rPr lang="en" sz="1300" i="1" dirty="0">
                <a:solidFill>
                  <a:schemeClr val="dk1"/>
                </a:solidFill>
                <a:highlight>
                  <a:srgbClr val="FFFFFF"/>
                </a:highlight>
                <a:latin typeface="Verdana"/>
                <a:ea typeface="Verdana"/>
                <a:cs typeface="Verdana"/>
                <a:sym typeface="Verdana"/>
              </a:rPr>
              <a:t>LAUDATO SI’</a:t>
            </a:r>
            <a:endParaRPr sz="1200" dirty="0">
              <a:solidFill>
                <a:schemeClr val="dk1"/>
              </a:solidFill>
              <a:highlight>
                <a:srgbClr val="FFFFFF"/>
              </a:highlight>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p:nvPr/>
        </p:nvSpPr>
        <p:spPr>
          <a:xfrm>
            <a:off x="341450" y="374875"/>
            <a:ext cx="7935600" cy="3330000"/>
          </a:xfrm>
          <a:prstGeom prst="rect">
            <a:avLst/>
          </a:prstGeom>
          <a:noFill/>
          <a:ln>
            <a:noFill/>
          </a:ln>
        </p:spPr>
        <p:txBody>
          <a:bodyPr spcFirstLastPara="1" wrap="square" lIns="91425" tIns="91425" rIns="91425" bIns="91425" anchor="t" anchorCtr="0">
            <a:spAutoFit/>
          </a:bodyPr>
          <a:lstStyle/>
          <a:p>
            <a:pPr marL="274320" lvl="0" indent="0" algn="l" rtl="0">
              <a:lnSpc>
                <a:spcPct val="135555"/>
              </a:lnSpc>
              <a:spcBef>
                <a:spcPts val="0"/>
              </a:spcBef>
              <a:spcAft>
                <a:spcPts val="0"/>
              </a:spcAft>
              <a:buNone/>
            </a:pPr>
            <a:r>
              <a:rPr lang="en" sz="1800" b="1">
                <a:solidFill>
                  <a:schemeClr val="lt1"/>
                </a:solidFill>
                <a:latin typeface="Calibri"/>
                <a:ea typeface="Calibri"/>
                <a:cs typeface="Calibri"/>
                <a:sym typeface="Calibri"/>
              </a:rPr>
              <a:t>159. Faith and science: "... methodical research in all branches of knowledge, provided it is carried out in a truly scientific manner and does not override moral laws, can never conflict with the faith, </a:t>
            </a:r>
            <a:endParaRPr sz="2800" b="1">
              <a:solidFill>
                <a:schemeClr val="lt1"/>
              </a:solidFill>
              <a:latin typeface="Calibri"/>
              <a:ea typeface="Calibri"/>
              <a:cs typeface="Calibri"/>
              <a:sym typeface="Calibri"/>
            </a:endParaRPr>
          </a:p>
          <a:p>
            <a:pPr marL="274320" lvl="0" indent="0" algn="l" rtl="0">
              <a:lnSpc>
                <a:spcPct val="135555"/>
              </a:lnSpc>
              <a:spcBef>
                <a:spcPts val="0"/>
              </a:spcBef>
              <a:spcAft>
                <a:spcPts val="0"/>
              </a:spcAft>
              <a:buNone/>
            </a:pPr>
            <a:r>
              <a:rPr lang="en" sz="1800" b="1">
                <a:solidFill>
                  <a:schemeClr val="lt1"/>
                </a:solidFill>
                <a:latin typeface="Calibri"/>
                <a:ea typeface="Calibri"/>
                <a:cs typeface="Calibri"/>
                <a:sym typeface="Calibri"/>
              </a:rPr>
              <a:t>because the things of the world and the things of faith derive from the same God. The humble and persevering investigator of the secrets of nature is being led, as it were, by the hand of God in spite of himself, for it is God, the conserver of all things, who made them what they are." (Vatican II GS 36:1)</a:t>
            </a:r>
            <a:endParaRPr sz="2800" b="1">
              <a:solidFill>
                <a:schemeClr val="lt1"/>
              </a:solidFill>
              <a:latin typeface="Calibri"/>
              <a:ea typeface="Calibri"/>
              <a:cs typeface="Calibri"/>
              <a:sym typeface="Calibri"/>
            </a:endParaRPr>
          </a:p>
          <a:p>
            <a:pPr marL="0" lvl="0" indent="0" algn="l" rtl="0">
              <a:lnSpc>
                <a:spcPct val="90000"/>
              </a:lnSpc>
              <a:spcBef>
                <a:spcPts val="1000"/>
              </a:spcBef>
              <a:spcAft>
                <a:spcPts val="0"/>
              </a:spcAft>
              <a:buNone/>
            </a:pPr>
            <a:endParaRPr sz="2800" b="1">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p:nvPr/>
        </p:nvSpPr>
        <p:spPr>
          <a:xfrm>
            <a:off x="868550" y="1532050"/>
            <a:ext cx="7031100" cy="2339700"/>
          </a:xfrm>
          <a:prstGeom prst="rect">
            <a:avLst/>
          </a:prstGeom>
          <a:noFill/>
          <a:ln>
            <a:noFill/>
          </a:ln>
        </p:spPr>
        <p:txBody>
          <a:bodyPr spcFirstLastPara="1" wrap="square" lIns="91425" tIns="91425" rIns="91425" bIns="91425" anchor="t" anchorCtr="0">
            <a:spAutoFit/>
          </a:bodyPr>
          <a:lstStyle/>
          <a:p>
            <a:pPr marL="182880" lvl="0" indent="0" algn="l" rtl="0">
              <a:spcBef>
                <a:spcPts val="0"/>
              </a:spcBef>
              <a:spcAft>
                <a:spcPts val="0"/>
              </a:spcAft>
              <a:buNone/>
            </a:pPr>
            <a:r>
              <a:rPr lang="en" sz="2800">
                <a:solidFill>
                  <a:schemeClr val="dk1"/>
                </a:solidFill>
                <a:latin typeface="Calibri"/>
                <a:ea typeface="Calibri"/>
                <a:cs typeface="Calibri"/>
                <a:sym typeface="Calibri"/>
              </a:rPr>
              <a:t>Furthermore, there are many Catholic and Protestant scientists, who have contributed to the advancement of science and who saw no incongruity between their faith and their work.</a:t>
            </a:r>
            <a:endParaRPr sz="20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5"/>
          <p:cNvSpPr txBox="1"/>
          <p:nvPr/>
        </p:nvSpPr>
        <p:spPr>
          <a:xfrm>
            <a:off x="671100" y="1676800"/>
            <a:ext cx="7801800" cy="1477500"/>
          </a:xfrm>
          <a:prstGeom prst="rect">
            <a:avLst/>
          </a:prstGeom>
          <a:noFill/>
          <a:ln>
            <a:noFill/>
          </a:ln>
        </p:spPr>
        <p:txBody>
          <a:bodyPr spcFirstLastPara="1" wrap="square" lIns="91425" tIns="91425" rIns="91425" bIns="91425" anchor="t" anchorCtr="0">
            <a:spAutoFit/>
          </a:bodyPr>
          <a:lstStyle/>
          <a:p>
            <a:pPr marL="182880" lvl="0" indent="0" algn="l" rtl="0">
              <a:spcBef>
                <a:spcPts val="0"/>
              </a:spcBef>
              <a:spcAft>
                <a:spcPts val="0"/>
              </a:spcAft>
              <a:buNone/>
            </a:pPr>
            <a:r>
              <a:rPr lang="en" sz="2800">
                <a:solidFill>
                  <a:schemeClr val="dk1"/>
                </a:solidFill>
                <a:latin typeface="Calibri"/>
                <a:ea typeface="Calibri"/>
                <a:cs typeface="Calibri"/>
                <a:sym typeface="Calibri"/>
              </a:rPr>
              <a:t>Many of the great founders of modern science, including Copernicus, Galileo, Kepler, and Newton were all deeply religious people of faith. </a:t>
            </a:r>
            <a:endParaRPr sz="2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p:nvPr/>
        </p:nvSpPr>
        <p:spPr>
          <a:xfrm>
            <a:off x="398100" y="478350"/>
            <a:ext cx="5319900" cy="4186800"/>
          </a:xfrm>
          <a:prstGeom prst="rect">
            <a:avLst/>
          </a:prstGeom>
          <a:noFill/>
          <a:ln>
            <a:noFill/>
          </a:ln>
        </p:spPr>
        <p:txBody>
          <a:bodyPr spcFirstLastPara="1" wrap="square" lIns="91425" tIns="91425" rIns="91425" bIns="91425" anchor="t" anchorCtr="0">
            <a:spAutoFit/>
          </a:bodyPr>
          <a:lstStyle/>
          <a:p>
            <a:pPr marL="182880" marR="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“I give infinite thanks to God, who has been pleased to make me the first observer of marvelous things.”</a:t>
            </a:r>
            <a:endParaRPr sz="2000">
              <a:solidFill>
                <a:schemeClr val="dk1"/>
              </a:solidFill>
              <a:latin typeface="Calibri"/>
              <a:ea typeface="Calibri"/>
              <a:cs typeface="Calibri"/>
              <a:sym typeface="Calibri"/>
            </a:endParaRPr>
          </a:p>
          <a:p>
            <a:pPr marL="182880" marR="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“Mathematics is the language in which God has written the universe.” </a:t>
            </a:r>
            <a:endParaRPr sz="2000">
              <a:solidFill>
                <a:schemeClr val="dk1"/>
              </a:solidFill>
              <a:latin typeface="Calibri"/>
              <a:ea typeface="Calibri"/>
              <a:cs typeface="Calibri"/>
              <a:sym typeface="Calibri"/>
            </a:endParaRPr>
          </a:p>
          <a:p>
            <a:pPr marL="182880" marR="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p>
            <a:pPr marL="182880" marR="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“All truths are easy to understand once they are discovered; the point is to discover them.”</a:t>
            </a:r>
            <a:endParaRPr sz="2000">
              <a:solidFill>
                <a:schemeClr val="dk1"/>
              </a:solidFill>
              <a:latin typeface="Calibri"/>
              <a:ea typeface="Calibri"/>
              <a:cs typeface="Calibri"/>
              <a:sym typeface="Calibri"/>
            </a:endParaRPr>
          </a:p>
          <a:p>
            <a:pPr marL="182880" marR="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p>
            <a:pPr marL="182880" marR="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“It is surely harmful to souls to make it a heresy to believe what is proved.”</a:t>
            </a:r>
            <a:endParaRPr sz="2000">
              <a:solidFill>
                <a:schemeClr val="dk1"/>
              </a:solidFill>
              <a:latin typeface="Calibri"/>
              <a:ea typeface="Calibri"/>
              <a:cs typeface="Calibri"/>
              <a:sym typeface="Calibri"/>
            </a:endParaRPr>
          </a:p>
          <a:p>
            <a:pPr marL="182880" marR="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p>
            <a:pPr marL="182880" marR="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	-Galileo Galilei</a:t>
            </a:r>
            <a:endParaRPr sz="1000" b="1">
              <a:solidFill>
                <a:srgbClr val="6D9EEB"/>
              </a:solidFill>
              <a:latin typeface="Calibri"/>
              <a:ea typeface="Calibri"/>
              <a:cs typeface="Calibri"/>
              <a:sym typeface="Calibri"/>
            </a:endParaRPr>
          </a:p>
        </p:txBody>
      </p:sp>
      <p:pic>
        <p:nvPicPr>
          <p:cNvPr id="136" name="Google Shape;136;p26"/>
          <p:cNvPicPr preferRelativeResize="0"/>
          <p:nvPr/>
        </p:nvPicPr>
        <p:blipFill>
          <a:blip r:embed="rId3">
            <a:alphaModFix/>
          </a:blip>
          <a:stretch>
            <a:fillRect/>
          </a:stretch>
        </p:blipFill>
        <p:spPr>
          <a:xfrm>
            <a:off x="6383600" y="1964138"/>
            <a:ext cx="2004025" cy="2545937"/>
          </a:xfrm>
          <a:prstGeom prst="rect">
            <a:avLst/>
          </a:prstGeom>
          <a:noFill/>
          <a:ln>
            <a:noFill/>
          </a:ln>
        </p:spPr>
      </p:pic>
      <p:sp>
        <p:nvSpPr>
          <p:cNvPr id="137" name="Google Shape;137;p26"/>
          <p:cNvSpPr txBox="1"/>
          <p:nvPr/>
        </p:nvSpPr>
        <p:spPr>
          <a:xfrm>
            <a:off x="0" y="0"/>
            <a:ext cx="66438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700" b="1">
              <a:solidFill>
                <a:srgbClr val="A4C2F4"/>
              </a:solidFill>
              <a:latin typeface="Average"/>
              <a:ea typeface="Average"/>
              <a:cs typeface="Average"/>
              <a:sym typeface="Average"/>
            </a:endParaRPr>
          </a:p>
          <a:p>
            <a:pPr marL="0" lvl="0" indent="0" algn="l" rtl="0">
              <a:spcBef>
                <a:spcPts val="0"/>
              </a:spcBef>
              <a:spcAft>
                <a:spcPts val="0"/>
              </a:spcAft>
              <a:buNone/>
            </a:pPr>
            <a:endParaRPr sz="1600" b="1">
              <a:solidFill>
                <a:schemeClr val="dk1"/>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7"/>
          <p:cNvSpPr txBox="1">
            <a:spLocks noGrp="1"/>
          </p:cNvSpPr>
          <p:nvPr>
            <p:ph type="body" idx="4294967295"/>
          </p:nvPr>
        </p:nvSpPr>
        <p:spPr>
          <a:xfrm>
            <a:off x="311700" y="585500"/>
            <a:ext cx="6395400" cy="4223700"/>
          </a:xfrm>
          <a:prstGeom prst="rect">
            <a:avLst/>
          </a:prstGeom>
          <a:solidFill>
            <a:schemeClr val="dk1"/>
          </a:solidFill>
        </p:spPr>
        <p:txBody>
          <a:bodyPr spcFirstLastPara="1" wrap="square" lIns="91425" tIns="91425" rIns="91425" bIns="91425" anchor="t" anchorCtr="0">
            <a:normAutofit fontScale="92500" lnSpcReduction="10000"/>
          </a:bodyPr>
          <a:lstStyle/>
          <a:p>
            <a:pPr marL="457200" lvl="0" indent="0" algn="l" rtl="0">
              <a:lnSpc>
                <a:spcPct val="100000"/>
              </a:lnSpc>
              <a:spcBef>
                <a:spcPts val="0"/>
              </a:spcBef>
              <a:spcAft>
                <a:spcPts val="0"/>
              </a:spcAft>
              <a:buNone/>
            </a:pPr>
            <a:r>
              <a:rPr lang="en" sz="2100">
                <a:solidFill>
                  <a:schemeClr val="lt1"/>
                </a:solidFill>
                <a:latin typeface="Times New Roman"/>
                <a:ea typeface="Times New Roman"/>
                <a:cs typeface="Times New Roman"/>
                <a:sym typeface="Times New Roman"/>
              </a:rPr>
              <a:t>Albert Einstein</a:t>
            </a:r>
            <a:endParaRPr sz="2100">
              <a:solidFill>
                <a:schemeClr val="lt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None/>
            </a:pPr>
            <a:endParaRPr sz="2100">
              <a:solidFill>
                <a:schemeClr val="lt1"/>
              </a:solidFill>
              <a:latin typeface="Times New Roman"/>
              <a:ea typeface="Times New Roman"/>
              <a:cs typeface="Times New Roman"/>
              <a:sym typeface="Times New Roman"/>
            </a:endParaRPr>
          </a:p>
          <a:p>
            <a:pPr marL="457200" marR="0" lvl="0" indent="-351948" algn="l" rtl="0">
              <a:lnSpc>
                <a:spcPct val="100000"/>
              </a:lnSpc>
              <a:spcBef>
                <a:spcPts val="0"/>
              </a:spcBef>
              <a:spcAft>
                <a:spcPts val="0"/>
              </a:spcAft>
              <a:buClr>
                <a:schemeClr val="lt1"/>
              </a:buClr>
              <a:buSzPct val="100000"/>
              <a:buFont typeface="Times New Roman"/>
              <a:buChar char="●"/>
            </a:pPr>
            <a:r>
              <a:rPr lang="en" sz="2100">
                <a:solidFill>
                  <a:schemeClr val="lt1"/>
                </a:solidFill>
                <a:latin typeface="Times New Roman"/>
                <a:ea typeface="Times New Roman"/>
                <a:cs typeface="Times New Roman"/>
                <a:sym typeface="Times New Roman"/>
              </a:rPr>
              <a:t>"Science without religion is lame, religion without science is blind."  </a:t>
            </a:r>
            <a:br>
              <a:rPr lang="en" sz="2100">
                <a:solidFill>
                  <a:schemeClr val="lt1"/>
                </a:solidFill>
                <a:latin typeface="Times New Roman"/>
                <a:ea typeface="Times New Roman"/>
                <a:cs typeface="Times New Roman"/>
                <a:sym typeface="Times New Roman"/>
              </a:rPr>
            </a:br>
            <a:endParaRPr sz="2100">
              <a:solidFill>
                <a:schemeClr val="lt1"/>
              </a:solidFill>
              <a:latin typeface="Times New Roman"/>
              <a:ea typeface="Times New Roman"/>
              <a:cs typeface="Times New Roman"/>
              <a:sym typeface="Times New Roman"/>
            </a:endParaRPr>
          </a:p>
          <a:p>
            <a:pPr marL="457200" marR="0" lvl="0" indent="-351948" algn="l" rtl="0">
              <a:lnSpc>
                <a:spcPct val="100000"/>
              </a:lnSpc>
              <a:spcBef>
                <a:spcPts val="0"/>
              </a:spcBef>
              <a:spcAft>
                <a:spcPts val="0"/>
              </a:spcAft>
              <a:buClr>
                <a:schemeClr val="lt1"/>
              </a:buClr>
              <a:buSzPct val="100000"/>
              <a:buFont typeface="Times New Roman"/>
              <a:buChar char="●"/>
            </a:pPr>
            <a:r>
              <a:rPr lang="en" sz="2100">
                <a:solidFill>
                  <a:schemeClr val="lt1"/>
                </a:solidFill>
                <a:latin typeface="Times New Roman"/>
                <a:ea typeface="Times New Roman"/>
                <a:cs typeface="Times New Roman"/>
                <a:sym typeface="Times New Roman"/>
              </a:rPr>
              <a:t>“All religions, arts, and sciences are branches of the same tree”</a:t>
            </a:r>
            <a:br>
              <a:rPr lang="en" sz="2100">
                <a:solidFill>
                  <a:schemeClr val="lt1"/>
                </a:solidFill>
                <a:latin typeface="Times New Roman"/>
                <a:ea typeface="Times New Roman"/>
                <a:cs typeface="Times New Roman"/>
                <a:sym typeface="Times New Roman"/>
              </a:rPr>
            </a:br>
            <a:endParaRPr sz="2100">
              <a:solidFill>
                <a:schemeClr val="lt1"/>
              </a:solidFill>
              <a:latin typeface="Times New Roman"/>
              <a:ea typeface="Times New Roman"/>
              <a:cs typeface="Times New Roman"/>
              <a:sym typeface="Times New Roman"/>
            </a:endParaRPr>
          </a:p>
          <a:p>
            <a:pPr marL="457200" marR="0" lvl="0" indent="-351948" algn="l" rtl="0">
              <a:lnSpc>
                <a:spcPct val="100000"/>
              </a:lnSpc>
              <a:spcBef>
                <a:spcPts val="0"/>
              </a:spcBef>
              <a:spcAft>
                <a:spcPts val="0"/>
              </a:spcAft>
              <a:buClr>
                <a:schemeClr val="lt1"/>
              </a:buClr>
              <a:buSzPct val="100000"/>
              <a:buFont typeface="Times New Roman"/>
              <a:buChar char="●"/>
            </a:pPr>
            <a:r>
              <a:rPr lang="en" sz="2100">
                <a:solidFill>
                  <a:schemeClr val="lt1"/>
                </a:solidFill>
                <a:latin typeface="Times New Roman"/>
                <a:ea typeface="Times New Roman"/>
                <a:cs typeface="Times New Roman"/>
                <a:sym typeface="Times New Roman"/>
              </a:rPr>
              <a:t>“The more I study science the more I believe in God.” </a:t>
            </a:r>
            <a:br>
              <a:rPr lang="en" sz="2100">
                <a:solidFill>
                  <a:schemeClr val="lt1"/>
                </a:solidFill>
                <a:latin typeface="Times New Roman"/>
                <a:ea typeface="Times New Roman"/>
                <a:cs typeface="Times New Roman"/>
                <a:sym typeface="Times New Roman"/>
              </a:rPr>
            </a:br>
            <a:endParaRPr sz="2100">
              <a:solidFill>
                <a:schemeClr val="lt1"/>
              </a:solidFill>
              <a:latin typeface="Times New Roman"/>
              <a:ea typeface="Times New Roman"/>
              <a:cs typeface="Times New Roman"/>
              <a:sym typeface="Times New Roman"/>
            </a:endParaRPr>
          </a:p>
          <a:p>
            <a:pPr marL="457200" marR="0" lvl="0" indent="-351948" algn="l" rtl="0">
              <a:lnSpc>
                <a:spcPct val="100000"/>
              </a:lnSpc>
              <a:spcBef>
                <a:spcPts val="0"/>
              </a:spcBef>
              <a:spcAft>
                <a:spcPts val="0"/>
              </a:spcAft>
              <a:buClr>
                <a:schemeClr val="lt1"/>
              </a:buClr>
              <a:buSzPct val="100000"/>
              <a:buFont typeface="Times New Roman"/>
              <a:buChar char="●"/>
            </a:pPr>
            <a:r>
              <a:rPr lang="en" sz="2100">
                <a:solidFill>
                  <a:schemeClr val="lt1"/>
                </a:solidFill>
                <a:latin typeface="Times New Roman"/>
                <a:ea typeface="Times New Roman"/>
                <a:cs typeface="Times New Roman"/>
                <a:sym typeface="Times New Roman"/>
              </a:rPr>
              <a:t>“Coincidence is God's way of remaining anonymous.”</a:t>
            </a:r>
            <a:br>
              <a:rPr lang="en" sz="2100">
                <a:solidFill>
                  <a:schemeClr val="lt1"/>
                </a:solidFill>
                <a:latin typeface="Times New Roman"/>
                <a:ea typeface="Times New Roman"/>
                <a:cs typeface="Times New Roman"/>
                <a:sym typeface="Times New Roman"/>
              </a:rPr>
            </a:br>
            <a:endParaRPr sz="2100">
              <a:solidFill>
                <a:schemeClr val="lt1"/>
              </a:solidFill>
              <a:latin typeface="Times New Roman"/>
              <a:ea typeface="Times New Roman"/>
              <a:cs typeface="Times New Roman"/>
              <a:sym typeface="Times New Roman"/>
            </a:endParaRPr>
          </a:p>
          <a:p>
            <a:pPr marL="457200" marR="0" lvl="0" indent="-351948" algn="l" rtl="0">
              <a:lnSpc>
                <a:spcPct val="100000"/>
              </a:lnSpc>
              <a:spcBef>
                <a:spcPts val="0"/>
              </a:spcBef>
              <a:spcAft>
                <a:spcPts val="0"/>
              </a:spcAft>
              <a:buClr>
                <a:schemeClr val="lt1"/>
              </a:buClr>
              <a:buSzPct val="100000"/>
              <a:buFont typeface="Times New Roman"/>
              <a:buChar char="●"/>
            </a:pPr>
            <a:r>
              <a:rPr lang="en" sz="2100">
                <a:solidFill>
                  <a:schemeClr val="lt1"/>
                </a:solidFill>
                <a:latin typeface="Times New Roman"/>
                <a:ea typeface="Times New Roman"/>
                <a:cs typeface="Times New Roman"/>
                <a:sym typeface="Times New Roman"/>
              </a:rPr>
              <a:t>“The important thing is not to stop questioning. Curiosity has its own reason for existing.”</a:t>
            </a:r>
            <a:endParaRPr sz="2100">
              <a:solidFill>
                <a:schemeClr val="lt1"/>
              </a:solidFill>
              <a:latin typeface="Times New Roman"/>
              <a:ea typeface="Times New Roman"/>
              <a:cs typeface="Times New Roman"/>
              <a:sym typeface="Times New Roman"/>
            </a:endParaRPr>
          </a:p>
          <a:p>
            <a:pPr marL="457200" marR="0" lvl="0" indent="0" algn="l" rtl="0">
              <a:lnSpc>
                <a:spcPct val="100000"/>
              </a:lnSpc>
              <a:spcBef>
                <a:spcPts val="0"/>
              </a:spcBef>
              <a:spcAft>
                <a:spcPts val="0"/>
              </a:spcAft>
              <a:buNone/>
            </a:pPr>
            <a:endParaRPr/>
          </a:p>
        </p:txBody>
      </p:sp>
      <p:pic>
        <p:nvPicPr>
          <p:cNvPr id="143" name="Google Shape;143;p27"/>
          <p:cNvPicPr preferRelativeResize="0"/>
          <p:nvPr/>
        </p:nvPicPr>
        <p:blipFill>
          <a:blip r:embed="rId3">
            <a:alphaModFix/>
          </a:blip>
          <a:stretch>
            <a:fillRect/>
          </a:stretch>
        </p:blipFill>
        <p:spPr>
          <a:xfrm>
            <a:off x="6827850" y="1224274"/>
            <a:ext cx="2178775" cy="2822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p:nvPr/>
        </p:nvSpPr>
        <p:spPr>
          <a:xfrm>
            <a:off x="143275" y="155750"/>
            <a:ext cx="4861500" cy="5541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n" sz="2400">
                <a:solidFill>
                  <a:schemeClr val="dk1"/>
                </a:solidFill>
                <a:latin typeface="Calibri"/>
                <a:ea typeface="Calibri"/>
                <a:cs typeface="Calibri"/>
                <a:sym typeface="Calibri"/>
              </a:rPr>
              <a:t>Monseigneur </a:t>
            </a:r>
            <a:r>
              <a:rPr lang="en" sz="2400">
                <a:solidFill>
                  <a:schemeClr val="dk1"/>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Georges Lemaître</a:t>
            </a:r>
            <a:r>
              <a:rPr lang="en" sz="2400">
                <a:solidFill>
                  <a:schemeClr val="dk1"/>
                </a:solidFill>
                <a:latin typeface="Calibri"/>
                <a:ea typeface="Calibri"/>
                <a:cs typeface="Calibri"/>
                <a:sym typeface="Calibri"/>
              </a:rPr>
              <a:t> </a:t>
            </a:r>
            <a:endParaRPr sz="2400">
              <a:solidFill>
                <a:schemeClr val="dk1"/>
              </a:solidFill>
              <a:latin typeface="Calibri"/>
              <a:ea typeface="Calibri"/>
              <a:cs typeface="Calibri"/>
              <a:sym typeface="Calibri"/>
            </a:endParaRPr>
          </a:p>
        </p:txBody>
      </p:sp>
      <p:sp>
        <p:nvSpPr>
          <p:cNvPr id="149" name="Google Shape;149;p28"/>
          <p:cNvSpPr txBox="1"/>
          <p:nvPr/>
        </p:nvSpPr>
        <p:spPr>
          <a:xfrm>
            <a:off x="143275" y="827800"/>
            <a:ext cx="4745700" cy="40404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“The Bible knows nothing about physics, and physics knows nothing about God.”</a:t>
            </a:r>
            <a:endParaRPr sz="200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endParaRPr sz="2000">
              <a:solidFill>
                <a:schemeClr val="dk1"/>
              </a:solidFill>
              <a:latin typeface="Calibri"/>
              <a:ea typeface="Calibri"/>
              <a:cs typeface="Calibri"/>
              <a:sym typeface="Calibri"/>
            </a:endParaRPr>
          </a:p>
          <a:p>
            <a:pPr marL="457200" marR="0" lvl="0" indent="0" algn="l" rtl="0">
              <a:lnSpc>
                <a:spcPct val="100000"/>
              </a:lnSpc>
              <a:spcBef>
                <a:spcPts val="0"/>
              </a:spcBef>
              <a:spcAft>
                <a:spcPts val="0"/>
              </a:spcAft>
              <a:buNone/>
            </a:pPr>
            <a:r>
              <a:rPr lang="en" sz="2000">
                <a:solidFill>
                  <a:schemeClr val="dk1"/>
                </a:solidFill>
                <a:latin typeface="Calibri"/>
                <a:ea typeface="Calibri"/>
                <a:cs typeface="Calibri"/>
                <a:sym typeface="Calibri"/>
              </a:rPr>
              <a:t>“The evolution of the world can be compared to a display of fireworks that has just ended: some few red wisps, ashes and smoke. Standing on a well-chilled cinder, we see the slow fading of the suns, and we try to recall the vanished brilliance of the origin of worlds.”</a:t>
            </a:r>
            <a:endParaRPr sz="650">
              <a:solidFill>
                <a:srgbClr val="181818"/>
              </a:solidFill>
              <a:highlight>
                <a:srgbClr val="FFFFFF"/>
              </a:highlight>
              <a:latin typeface="Merriweather"/>
              <a:ea typeface="Merriweather"/>
              <a:cs typeface="Merriweather"/>
              <a:sym typeface="Merriweather"/>
            </a:endParaRPr>
          </a:p>
          <a:p>
            <a:pPr marL="0" lvl="0" indent="0" algn="l" rtl="0">
              <a:spcBef>
                <a:spcPts val="0"/>
              </a:spcBef>
              <a:spcAft>
                <a:spcPts val="0"/>
              </a:spcAft>
              <a:buNone/>
            </a:pPr>
            <a:endParaRPr sz="1050">
              <a:solidFill>
                <a:srgbClr val="181818"/>
              </a:solidFill>
              <a:highlight>
                <a:srgbClr val="FFFFFF"/>
              </a:highlight>
              <a:latin typeface="Merriweather"/>
              <a:ea typeface="Merriweather"/>
              <a:cs typeface="Merriweather"/>
              <a:sym typeface="Merriweather"/>
            </a:endParaRPr>
          </a:p>
        </p:txBody>
      </p:sp>
      <p:pic>
        <p:nvPicPr>
          <p:cNvPr id="150" name="Google Shape;150;p28"/>
          <p:cNvPicPr preferRelativeResize="0"/>
          <p:nvPr/>
        </p:nvPicPr>
        <p:blipFill>
          <a:blip r:embed="rId4">
            <a:alphaModFix/>
          </a:blip>
          <a:stretch>
            <a:fillRect/>
          </a:stretch>
        </p:blipFill>
        <p:spPr>
          <a:xfrm>
            <a:off x="5788200" y="155750"/>
            <a:ext cx="3196100" cy="2596825"/>
          </a:xfrm>
          <a:prstGeom prst="rect">
            <a:avLst/>
          </a:prstGeom>
          <a:noFill/>
          <a:ln>
            <a:noFill/>
          </a:ln>
        </p:spPr>
      </p:pic>
      <p:pic>
        <p:nvPicPr>
          <p:cNvPr id="151" name="Google Shape;151;p28"/>
          <p:cNvPicPr preferRelativeResize="0"/>
          <p:nvPr/>
        </p:nvPicPr>
        <p:blipFill>
          <a:blip r:embed="rId5">
            <a:alphaModFix/>
          </a:blip>
          <a:stretch>
            <a:fillRect/>
          </a:stretch>
        </p:blipFill>
        <p:spPr>
          <a:xfrm>
            <a:off x="6532288" y="2475404"/>
            <a:ext cx="1707924" cy="25535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p:nvPr/>
        </p:nvSpPr>
        <p:spPr>
          <a:xfrm>
            <a:off x="0" y="0"/>
            <a:ext cx="8930100" cy="3034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500" b="1">
                <a:solidFill>
                  <a:schemeClr val="dk1"/>
                </a:solidFill>
                <a:latin typeface="Cambria"/>
                <a:ea typeface="Cambria"/>
                <a:cs typeface="Cambria"/>
                <a:sym typeface="Cambria"/>
              </a:rPr>
              <a:t>Robert Boyle</a:t>
            </a:r>
            <a:endParaRPr sz="1500" i="1">
              <a:solidFill>
                <a:schemeClr val="dk1"/>
              </a:solidFill>
              <a:latin typeface="Cambria"/>
              <a:ea typeface="Cambria"/>
              <a:cs typeface="Cambria"/>
              <a:sym typeface="Cambria"/>
            </a:endParaRPr>
          </a:p>
          <a:p>
            <a:pPr marL="0" lvl="0" indent="0" algn="ctr" rtl="0">
              <a:lnSpc>
                <a:spcPct val="115000"/>
              </a:lnSpc>
              <a:spcBef>
                <a:spcPts val="0"/>
              </a:spcBef>
              <a:spcAft>
                <a:spcPts val="0"/>
              </a:spcAft>
              <a:buNone/>
            </a:pPr>
            <a:endParaRPr sz="3000" i="1">
              <a:solidFill>
                <a:schemeClr val="dk1"/>
              </a:solidFill>
              <a:latin typeface="Cambria"/>
              <a:ea typeface="Cambria"/>
              <a:cs typeface="Cambria"/>
              <a:sym typeface="Cambria"/>
            </a:endParaRPr>
          </a:p>
          <a:p>
            <a:pPr marL="0" lvl="0" indent="0" algn="ctr" rtl="0">
              <a:lnSpc>
                <a:spcPct val="115000"/>
              </a:lnSpc>
              <a:spcBef>
                <a:spcPts val="1600"/>
              </a:spcBef>
              <a:spcAft>
                <a:spcPts val="0"/>
              </a:spcAft>
              <a:buNone/>
            </a:pPr>
            <a:endParaRPr sz="3000" i="1">
              <a:solidFill>
                <a:schemeClr val="dk1"/>
              </a:solidFill>
              <a:latin typeface="Cambria"/>
              <a:ea typeface="Cambria"/>
              <a:cs typeface="Cambria"/>
              <a:sym typeface="Cambria"/>
            </a:endParaRPr>
          </a:p>
          <a:p>
            <a:pPr marL="0" lvl="0" indent="0" algn="ctr" rtl="0">
              <a:lnSpc>
                <a:spcPct val="115000"/>
              </a:lnSpc>
              <a:spcBef>
                <a:spcPts val="1600"/>
              </a:spcBef>
              <a:spcAft>
                <a:spcPts val="1600"/>
              </a:spcAft>
              <a:buNone/>
            </a:pPr>
            <a:r>
              <a:rPr lang="en" sz="3000">
                <a:solidFill>
                  <a:schemeClr val="dk1"/>
                </a:solidFill>
                <a:latin typeface="Cambria"/>
                <a:ea typeface="Cambria"/>
                <a:cs typeface="Cambria"/>
                <a:sym typeface="Cambria"/>
              </a:rPr>
              <a:t>“God is the author of the universe, and the free establisher of the laws of motion.”(1627-1691)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p:nvPr/>
        </p:nvSpPr>
        <p:spPr>
          <a:xfrm>
            <a:off x="1275525" y="96600"/>
            <a:ext cx="6844200" cy="4132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endParaRPr sz="1700">
              <a:solidFill>
                <a:schemeClr val="dk1"/>
              </a:solidFill>
              <a:latin typeface="Cambria"/>
              <a:ea typeface="Cambria"/>
              <a:cs typeface="Cambria"/>
              <a:sym typeface="Cambria"/>
            </a:endParaRPr>
          </a:p>
          <a:p>
            <a:pPr marL="0" marR="0" lvl="0" indent="0" algn="ctr" rtl="0">
              <a:lnSpc>
                <a:spcPct val="115000"/>
              </a:lnSpc>
              <a:spcBef>
                <a:spcPts val="1600"/>
              </a:spcBef>
              <a:spcAft>
                <a:spcPts val="0"/>
              </a:spcAft>
              <a:buNone/>
            </a:pPr>
            <a:r>
              <a:rPr lang="en" sz="1800">
                <a:solidFill>
                  <a:schemeClr val="dk1"/>
                </a:solidFill>
                <a:latin typeface="Cambria"/>
                <a:ea typeface="Cambria"/>
                <a:cs typeface="Cambria"/>
                <a:sym typeface="Cambria"/>
              </a:rPr>
              <a:t>Francis Collins</a:t>
            </a:r>
            <a:endParaRPr sz="1800">
              <a:solidFill>
                <a:schemeClr val="dk1"/>
              </a:solidFill>
              <a:latin typeface="Cambria"/>
              <a:ea typeface="Cambria"/>
              <a:cs typeface="Cambria"/>
              <a:sym typeface="Cambria"/>
            </a:endParaRPr>
          </a:p>
          <a:p>
            <a:pPr marL="0" marR="0" lvl="0" indent="0" algn="ctr" rtl="0">
              <a:lnSpc>
                <a:spcPct val="115000"/>
              </a:lnSpc>
              <a:spcBef>
                <a:spcPts val="1600"/>
              </a:spcBef>
              <a:spcAft>
                <a:spcPts val="0"/>
              </a:spcAft>
              <a:buNone/>
            </a:pPr>
            <a:r>
              <a:rPr lang="en" sz="1800">
                <a:solidFill>
                  <a:schemeClr val="dk1"/>
                </a:solidFill>
                <a:latin typeface="Cambria"/>
                <a:ea typeface="Cambria"/>
                <a:cs typeface="Cambria"/>
                <a:sym typeface="Cambria"/>
              </a:rPr>
              <a:t>“I have found there is a wonderful harmony in the complementary truths of science and faith. The God of the Bible is also the God of the genome. God can be found in the cathedral or in the laboratory. By investigating God's majestic and awesome creation, science can actually be a means of worship.</a:t>
            </a:r>
            <a:endParaRPr sz="1800">
              <a:solidFill>
                <a:schemeClr val="dk1"/>
              </a:solidFill>
              <a:latin typeface="Cambria"/>
              <a:ea typeface="Cambria"/>
              <a:cs typeface="Cambria"/>
              <a:sym typeface="Cambria"/>
            </a:endParaRPr>
          </a:p>
          <a:p>
            <a:pPr marL="0" marR="0" lvl="0" indent="0" algn="ctr" rtl="0">
              <a:lnSpc>
                <a:spcPct val="115000"/>
              </a:lnSpc>
              <a:spcBef>
                <a:spcPts val="1600"/>
              </a:spcBef>
              <a:spcAft>
                <a:spcPts val="0"/>
              </a:spcAft>
              <a:buNone/>
            </a:pPr>
            <a:r>
              <a:rPr lang="en" sz="1800">
                <a:solidFill>
                  <a:schemeClr val="dk1"/>
                </a:solidFill>
                <a:latin typeface="Cambria"/>
                <a:ea typeface="Cambria"/>
                <a:cs typeface="Cambria"/>
                <a:sym typeface="Cambria"/>
              </a:rPr>
              <a:t>“ I am a scientist and a believer, and I find no conflict between those world views.”</a:t>
            </a:r>
            <a:endParaRPr sz="200">
              <a:solidFill>
                <a:schemeClr val="dk1"/>
              </a:solidFill>
              <a:highlight>
                <a:srgbClr val="0097A7"/>
              </a:highlight>
              <a:latin typeface="Lora"/>
              <a:ea typeface="Lora"/>
              <a:cs typeface="Lora"/>
              <a:sym typeface="Lora"/>
            </a:endParaRPr>
          </a:p>
          <a:p>
            <a:pPr marL="0" lvl="0" indent="0" algn="l" rtl="0">
              <a:lnSpc>
                <a:spcPct val="115000"/>
              </a:lnSpc>
              <a:spcBef>
                <a:spcPts val="1600"/>
              </a:spcBef>
              <a:spcAft>
                <a:spcPts val="1600"/>
              </a:spcAft>
              <a:buNone/>
            </a:pPr>
            <a:endParaRPr sz="1800">
              <a:latin typeface="Lora"/>
              <a:ea typeface="Lora"/>
              <a:cs typeface="Lora"/>
              <a:sym typeface="Lor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1"/>
          <p:cNvSpPr txBox="1"/>
          <p:nvPr/>
        </p:nvSpPr>
        <p:spPr>
          <a:xfrm>
            <a:off x="0" y="0"/>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dk1"/>
                </a:solidFill>
                <a:latin typeface="Calibri"/>
                <a:ea typeface="Calibri"/>
                <a:cs typeface="Calibri"/>
                <a:sym typeface="Calibri"/>
              </a:rPr>
              <a:t>Charles Darwin </a:t>
            </a:r>
            <a:endParaRPr/>
          </a:p>
        </p:txBody>
      </p:sp>
      <p:sp>
        <p:nvSpPr>
          <p:cNvPr id="167" name="Google Shape;167;p31"/>
          <p:cNvSpPr txBox="1"/>
          <p:nvPr/>
        </p:nvSpPr>
        <p:spPr>
          <a:xfrm>
            <a:off x="117450" y="797400"/>
            <a:ext cx="6107100" cy="1062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1000"/>
              </a:spcAft>
              <a:buNone/>
            </a:pPr>
            <a:r>
              <a:rPr lang="en" sz="1900">
                <a:solidFill>
                  <a:schemeClr val="dk1"/>
                </a:solidFill>
                <a:latin typeface="Calibri"/>
                <a:ea typeface="Calibri"/>
                <a:cs typeface="Calibri"/>
                <a:sym typeface="Calibri"/>
              </a:rPr>
              <a:t>Darwin believed that God was the ultimate lawgiver, and believed in the existence of God as a First Cause and deserved to be called a theist.</a:t>
            </a:r>
            <a:endParaRPr sz="1900">
              <a:solidFill>
                <a:schemeClr val="dk1"/>
              </a:solidFill>
              <a:latin typeface="Calibri"/>
              <a:ea typeface="Calibri"/>
              <a:cs typeface="Calibri"/>
              <a:sym typeface="Calibri"/>
            </a:endParaRPr>
          </a:p>
        </p:txBody>
      </p:sp>
      <p:sp>
        <p:nvSpPr>
          <p:cNvPr id="168" name="Google Shape;168;p31"/>
          <p:cNvSpPr txBox="1"/>
          <p:nvPr/>
        </p:nvSpPr>
        <p:spPr>
          <a:xfrm>
            <a:off x="67175" y="304800"/>
            <a:ext cx="4707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169" name="Google Shape;169;p31"/>
          <p:cNvSpPr txBox="1"/>
          <p:nvPr/>
        </p:nvSpPr>
        <p:spPr>
          <a:xfrm flipH="1">
            <a:off x="360450" y="3792000"/>
            <a:ext cx="5771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dk1"/>
                </a:solidFill>
                <a:latin typeface="Calibri"/>
                <a:ea typeface="Calibri"/>
                <a:cs typeface="Calibri"/>
                <a:sym typeface="Calibri"/>
              </a:rPr>
              <a:t>"The belief in God has often been advanced as not only the greatest, but the most complete of all the distinctions between man and the lower animals.”</a:t>
            </a:r>
            <a:endParaRPr sz="2000" dirty="0">
              <a:solidFill>
                <a:schemeClr val="dk1"/>
              </a:solidFill>
              <a:latin typeface="Calibri"/>
              <a:ea typeface="Calibri"/>
              <a:cs typeface="Calibri"/>
              <a:sym typeface="Calibri"/>
            </a:endParaRPr>
          </a:p>
        </p:txBody>
      </p:sp>
      <p:pic>
        <p:nvPicPr>
          <p:cNvPr id="170" name="Google Shape;170;p31"/>
          <p:cNvPicPr preferRelativeResize="0"/>
          <p:nvPr/>
        </p:nvPicPr>
        <p:blipFill>
          <a:blip r:embed="rId3">
            <a:alphaModFix/>
          </a:blip>
          <a:stretch>
            <a:fillRect/>
          </a:stretch>
        </p:blipFill>
        <p:spPr>
          <a:xfrm>
            <a:off x="6579150" y="720975"/>
            <a:ext cx="2047900" cy="2047900"/>
          </a:xfrm>
          <a:prstGeom prst="rect">
            <a:avLst/>
          </a:prstGeom>
          <a:noFill/>
          <a:ln>
            <a:noFill/>
          </a:ln>
        </p:spPr>
      </p:pic>
      <p:sp>
        <p:nvSpPr>
          <p:cNvPr id="171" name="Google Shape;171;p31"/>
          <p:cNvSpPr txBox="1"/>
          <p:nvPr/>
        </p:nvSpPr>
        <p:spPr>
          <a:xfrm>
            <a:off x="226350" y="1935650"/>
            <a:ext cx="5905800" cy="221596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dirty="0">
                <a:solidFill>
                  <a:schemeClr val="dk1"/>
                </a:solidFill>
                <a:latin typeface="Calibri"/>
                <a:cs typeface="Calibri"/>
                <a:sym typeface="Libre Franklin"/>
              </a:rPr>
              <a:t>“Among the scenes which are deeply impressed on my mind, none exceed in sublimity the primeval [tropical] forests, ... temples filled with the varied productions of the God of Nature. No one can stand in these solitudes unmoved, and not feel that there is more in man than the mere breath of his body.” </a:t>
            </a:r>
            <a:endParaRPr sz="1800" dirty="0">
              <a:solidFill>
                <a:schemeClr val="dk1"/>
              </a:solidFill>
              <a:latin typeface="Calibri"/>
              <a:cs typeface="Calibri"/>
              <a:sym typeface="Libre Franklin"/>
            </a:endParaRPr>
          </a:p>
          <a:p>
            <a:pPr marL="0" lvl="0" indent="0" algn="l" rtl="0">
              <a:spcBef>
                <a:spcPts val="0"/>
              </a:spcBef>
              <a:spcAft>
                <a:spcPts val="0"/>
              </a:spcAft>
              <a:buNone/>
            </a:pPr>
            <a:endParaRPr sz="1200" i="1" dirty="0">
              <a:solidFill>
                <a:schemeClr val="dk1"/>
              </a:solidFill>
              <a:latin typeface="Libre Franklin"/>
              <a:ea typeface="Libre Franklin"/>
              <a:cs typeface="Libre Franklin"/>
              <a:sym typeface="Libre Franklin"/>
            </a:endParaRPr>
          </a:p>
          <a:p>
            <a:pPr marL="0" lvl="0" indent="0" algn="l" rtl="0">
              <a:spcBef>
                <a:spcPts val="0"/>
              </a:spcBef>
              <a:spcAft>
                <a:spcPts val="0"/>
              </a:spcAft>
              <a:buNone/>
            </a:pPr>
            <a:endParaRPr sz="1200" i="1" dirty="0">
              <a:solidFill>
                <a:schemeClr val="dk1"/>
              </a:solidFill>
              <a:latin typeface="Libre Franklin"/>
              <a:ea typeface="Libre Franklin"/>
              <a:cs typeface="Libre Franklin"/>
              <a:sym typeface="Libre Frankl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
        <p:cNvGrpSpPr/>
        <p:nvPr/>
      </p:nvGrpSpPr>
      <p:grpSpPr>
        <a:xfrm>
          <a:off x="0" y="0"/>
          <a:ext cx="0" cy="0"/>
          <a:chOff x="0" y="0"/>
          <a:chExt cx="0" cy="0"/>
        </a:xfrm>
      </p:grpSpPr>
      <p:sp>
        <p:nvSpPr>
          <p:cNvPr id="73" name="Google Shape;73;p14"/>
          <p:cNvSpPr txBox="1"/>
          <p:nvPr/>
        </p:nvSpPr>
        <p:spPr>
          <a:xfrm>
            <a:off x="0" y="73725"/>
            <a:ext cx="8855700" cy="5110200"/>
          </a:xfrm>
          <a:prstGeom prst="rect">
            <a:avLst/>
          </a:prstGeom>
          <a:noFill/>
          <a:ln>
            <a:noFill/>
          </a:ln>
        </p:spPr>
        <p:txBody>
          <a:bodyPr spcFirstLastPara="1" wrap="square" lIns="91425" tIns="91425" rIns="91425" bIns="91425" anchor="t" anchorCtr="0">
            <a:spAutoFit/>
          </a:bodyPr>
          <a:lstStyle/>
          <a:p>
            <a:pPr marL="182880" lvl="0" indent="0" algn="l" rtl="0">
              <a:spcBef>
                <a:spcPts val="0"/>
              </a:spcBef>
              <a:spcAft>
                <a:spcPts val="0"/>
              </a:spcAft>
              <a:buNone/>
            </a:pPr>
            <a:r>
              <a:rPr lang="en" sz="2600">
                <a:solidFill>
                  <a:schemeClr val="dk1"/>
                </a:solidFill>
                <a:latin typeface="Calibri"/>
                <a:ea typeface="Calibri"/>
                <a:cs typeface="Calibri"/>
                <a:sym typeface="Calibri"/>
              </a:rPr>
              <a:t>Science cannot </a:t>
            </a:r>
            <a:r>
              <a:rPr lang="en" sz="2600" i="1">
                <a:solidFill>
                  <a:schemeClr val="dk1"/>
                </a:solidFill>
                <a:latin typeface="Calibri"/>
                <a:ea typeface="Calibri"/>
                <a:cs typeface="Calibri"/>
                <a:sym typeface="Calibri"/>
              </a:rPr>
              <a:t>disprove</a:t>
            </a:r>
            <a:r>
              <a:rPr lang="en" sz="2600">
                <a:solidFill>
                  <a:schemeClr val="dk1"/>
                </a:solidFill>
                <a:latin typeface="Calibri"/>
                <a:ea typeface="Calibri"/>
                <a:cs typeface="Calibri"/>
                <a:sym typeface="Calibri"/>
              </a:rPr>
              <a:t> God, anymore than science can </a:t>
            </a:r>
            <a:r>
              <a:rPr lang="en" sz="2600" i="1">
                <a:solidFill>
                  <a:schemeClr val="dk1"/>
                </a:solidFill>
                <a:latin typeface="Calibri"/>
                <a:ea typeface="Calibri"/>
                <a:cs typeface="Calibri"/>
                <a:sym typeface="Calibri"/>
              </a:rPr>
              <a:t>prove</a:t>
            </a:r>
            <a:r>
              <a:rPr lang="en" sz="2600">
                <a:solidFill>
                  <a:schemeClr val="dk1"/>
                </a:solidFill>
                <a:latin typeface="Calibri"/>
                <a:ea typeface="Calibri"/>
                <a:cs typeface="Calibri"/>
                <a:sym typeface="Calibri"/>
              </a:rPr>
              <a:t> God.</a:t>
            </a:r>
            <a:endParaRPr sz="2800">
              <a:latin typeface="Calibri"/>
              <a:ea typeface="Calibri"/>
              <a:cs typeface="Calibri"/>
              <a:sym typeface="Calibri"/>
            </a:endParaRPr>
          </a:p>
          <a:p>
            <a:pPr marL="182880" lvl="0" indent="0" algn="l" rtl="0">
              <a:spcBef>
                <a:spcPts val="0"/>
              </a:spcBef>
              <a:spcAft>
                <a:spcPts val="0"/>
              </a:spcAft>
              <a:buNone/>
            </a:pPr>
            <a:endParaRPr sz="2600">
              <a:solidFill>
                <a:schemeClr val="dk1"/>
              </a:solidFill>
              <a:latin typeface="Calibri"/>
              <a:ea typeface="Calibri"/>
              <a:cs typeface="Calibri"/>
              <a:sym typeface="Calibri"/>
            </a:endParaRPr>
          </a:p>
          <a:p>
            <a:pPr marL="182880" lvl="0" indent="0" algn="l" rtl="0">
              <a:spcBef>
                <a:spcPts val="0"/>
              </a:spcBef>
              <a:spcAft>
                <a:spcPts val="0"/>
              </a:spcAft>
              <a:buNone/>
            </a:pPr>
            <a:endParaRPr sz="2600">
              <a:solidFill>
                <a:schemeClr val="dk1"/>
              </a:solidFill>
              <a:latin typeface="Calibri"/>
              <a:ea typeface="Calibri"/>
              <a:cs typeface="Calibri"/>
              <a:sym typeface="Calibri"/>
            </a:endParaRPr>
          </a:p>
          <a:p>
            <a:pPr marL="182880" lvl="0" indent="0" algn="l" rtl="0">
              <a:spcBef>
                <a:spcPts val="0"/>
              </a:spcBef>
              <a:spcAft>
                <a:spcPts val="0"/>
              </a:spcAft>
              <a:buNone/>
            </a:pPr>
            <a:endParaRPr sz="2600">
              <a:solidFill>
                <a:schemeClr val="dk1"/>
              </a:solidFill>
              <a:latin typeface="Calibri"/>
              <a:ea typeface="Calibri"/>
              <a:cs typeface="Calibri"/>
              <a:sym typeface="Calibri"/>
            </a:endParaRPr>
          </a:p>
          <a:p>
            <a:pPr marL="182880" lvl="0" indent="0" algn="l" rtl="0">
              <a:spcBef>
                <a:spcPts val="0"/>
              </a:spcBef>
              <a:spcAft>
                <a:spcPts val="0"/>
              </a:spcAft>
              <a:buNone/>
            </a:pPr>
            <a:endParaRPr sz="2600">
              <a:solidFill>
                <a:schemeClr val="dk1"/>
              </a:solidFill>
              <a:latin typeface="Calibri"/>
              <a:ea typeface="Calibri"/>
              <a:cs typeface="Calibri"/>
              <a:sym typeface="Calibri"/>
            </a:endParaRPr>
          </a:p>
          <a:p>
            <a:pPr marL="182880" lvl="0" indent="0" algn="l" rtl="0">
              <a:spcBef>
                <a:spcPts val="0"/>
              </a:spcBef>
              <a:spcAft>
                <a:spcPts val="0"/>
              </a:spcAft>
              <a:buNone/>
            </a:pPr>
            <a:endParaRPr sz="2600">
              <a:solidFill>
                <a:schemeClr val="dk1"/>
              </a:solidFill>
              <a:latin typeface="Calibri"/>
              <a:ea typeface="Calibri"/>
              <a:cs typeface="Calibri"/>
              <a:sym typeface="Calibri"/>
            </a:endParaRPr>
          </a:p>
          <a:p>
            <a:pPr marL="182880" lvl="0" indent="0" algn="l" rtl="0">
              <a:spcBef>
                <a:spcPts val="0"/>
              </a:spcBef>
              <a:spcAft>
                <a:spcPts val="0"/>
              </a:spcAft>
              <a:buNone/>
            </a:pPr>
            <a:endParaRPr sz="2600">
              <a:solidFill>
                <a:schemeClr val="dk1"/>
              </a:solidFill>
              <a:latin typeface="Calibri"/>
              <a:ea typeface="Calibri"/>
              <a:cs typeface="Calibri"/>
              <a:sym typeface="Calibri"/>
            </a:endParaRPr>
          </a:p>
          <a:p>
            <a:pPr marL="182880" lvl="0" indent="0" algn="l" rtl="0">
              <a:spcBef>
                <a:spcPts val="0"/>
              </a:spcBef>
              <a:spcAft>
                <a:spcPts val="0"/>
              </a:spcAft>
              <a:buNone/>
            </a:pPr>
            <a:endParaRPr sz="2600">
              <a:solidFill>
                <a:schemeClr val="dk1"/>
              </a:solidFill>
              <a:latin typeface="Calibri"/>
              <a:ea typeface="Calibri"/>
              <a:cs typeface="Calibri"/>
              <a:sym typeface="Calibri"/>
            </a:endParaRPr>
          </a:p>
          <a:p>
            <a:pPr marL="182880" lvl="0" indent="0" algn="l" rtl="0">
              <a:spcBef>
                <a:spcPts val="0"/>
              </a:spcBef>
              <a:spcAft>
                <a:spcPts val="0"/>
              </a:spcAft>
              <a:buNone/>
            </a:pPr>
            <a:endParaRPr sz="2600">
              <a:solidFill>
                <a:schemeClr val="dk1"/>
              </a:solidFill>
              <a:latin typeface="Calibri"/>
              <a:ea typeface="Calibri"/>
              <a:cs typeface="Calibri"/>
              <a:sym typeface="Calibri"/>
            </a:endParaRPr>
          </a:p>
          <a:p>
            <a:pPr marL="182880" lvl="0" indent="0" algn="l" rtl="0">
              <a:spcBef>
                <a:spcPts val="0"/>
              </a:spcBef>
              <a:spcAft>
                <a:spcPts val="0"/>
              </a:spcAft>
              <a:buNone/>
            </a:pPr>
            <a:r>
              <a:rPr lang="en" sz="2600">
                <a:solidFill>
                  <a:schemeClr val="dk1"/>
                </a:solidFill>
                <a:latin typeface="Calibri"/>
                <a:ea typeface="Calibri"/>
                <a:cs typeface="Calibri"/>
                <a:sym typeface="Calibri"/>
              </a:rPr>
              <a:t>Questions of God’s existence go </a:t>
            </a:r>
            <a:r>
              <a:rPr lang="en" sz="2600" i="1">
                <a:solidFill>
                  <a:schemeClr val="dk1"/>
                </a:solidFill>
                <a:latin typeface="Calibri"/>
                <a:ea typeface="Calibri"/>
                <a:cs typeface="Calibri"/>
                <a:sym typeface="Calibri"/>
              </a:rPr>
              <a:t>beyond</a:t>
            </a:r>
            <a:r>
              <a:rPr lang="en" sz="2600">
                <a:solidFill>
                  <a:schemeClr val="dk1"/>
                </a:solidFill>
                <a:latin typeface="Calibri"/>
                <a:ea typeface="Calibri"/>
                <a:cs typeface="Calibri"/>
                <a:sym typeface="Calibri"/>
              </a:rPr>
              <a:t> the physical: the test-tube, the microscope, and the telescope.</a:t>
            </a:r>
            <a:endParaRPr sz="2800">
              <a:latin typeface="Calibri"/>
              <a:ea typeface="Calibri"/>
              <a:cs typeface="Calibri"/>
              <a:sym typeface="Calibri"/>
            </a:endParaRPr>
          </a:p>
          <a:p>
            <a:pPr marL="228600" lvl="0" indent="-177800" algn="l" rtl="0">
              <a:spcBef>
                <a:spcPts val="0"/>
              </a:spcBef>
              <a:spcAft>
                <a:spcPts val="0"/>
              </a:spcAft>
              <a:buNone/>
            </a:pPr>
            <a:endParaRPr sz="800" b="1">
              <a:solidFill>
                <a:srgbClr val="C4E0B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p:nvPr/>
        </p:nvSpPr>
        <p:spPr>
          <a:xfrm>
            <a:off x="152400" y="152400"/>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dirty="0">
                <a:solidFill>
                  <a:schemeClr val="dk1"/>
                </a:solidFill>
                <a:latin typeface="Cambria"/>
                <a:ea typeface="Cambria"/>
                <a:cs typeface="Cambria"/>
                <a:sym typeface="Cambria"/>
              </a:rPr>
              <a:t>Hedy </a:t>
            </a:r>
            <a:r>
              <a:rPr lang="en" sz="3200" dirty="0" err="1">
                <a:solidFill>
                  <a:schemeClr val="dk1"/>
                </a:solidFill>
                <a:latin typeface="Cambria"/>
                <a:ea typeface="Cambria"/>
                <a:cs typeface="Cambria"/>
                <a:sym typeface="Cambria"/>
              </a:rPr>
              <a:t>Lamarr</a:t>
            </a:r>
            <a:r>
              <a:rPr lang="en" sz="3200" dirty="0">
                <a:solidFill>
                  <a:schemeClr val="dk1"/>
                </a:solidFill>
                <a:latin typeface="Cambria"/>
                <a:ea typeface="Cambria"/>
                <a:cs typeface="Cambria"/>
                <a:sym typeface="Cambria"/>
              </a:rPr>
              <a:t> </a:t>
            </a:r>
            <a:endParaRPr dirty="0"/>
          </a:p>
        </p:txBody>
      </p:sp>
      <p:sp>
        <p:nvSpPr>
          <p:cNvPr id="177" name="Google Shape;177;p32"/>
          <p:cNvSpPr txBox="1"/>
          <p:nvPr/>
        </p:nvSpPr>
        <p:spPr>
          <a:xfrm>
            <a:off x="269700" y="1001225"/>
            <a:ext cx="4389600" cy="13541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dirty="0">
                <a:solidFill>
                  <a:schemeClr val="dk1"/>
                </a:solidFill>
                <a:latin typeface="Calibri"/>
                <a:cs typeface="Calibri"/>
                <a:sym typeface="Cambria"/>
              </a:rPr>
              <a:t>“I do believe in some grinding destiny that watches over us on earth. If it didn't, the safety valve would give and the boiler would explode.”</a:t>
            </a:r>
            <a:endParaRPr sz="1900" dirty="0">
              <a:solidFill>
                <a:schemeClr val="dk1"/>
              </a:solidFill>
              <a:latin typeface="Calibri"/>
              <a:cs typeface="Calibri"/>
              <a:sym typeface="Cambria"/>
            </a:endParaRPr>
          </a:p>
        </p:txBody>
      </p:sp>
      <p:pic>
        <p:nvPicPr>
          <p:cNvPr id="178" name="Google Shape;178;p32" descr="Image result for hedy lamarr"/>
          <p:cNvPicPr preferRelativeResize="0"/>
          <p:nvPr/>
        </p:nvPicPr>
        <p:blipFill>
          <a:blip r:embed="rId3">
            <a:alphaModFix/>
          </a:blip>
          <a:stretch>
            <a:fillRect/>
          </a:stretch>
        </p:blipFill>
        <p:spPr>
          <a:xfrm>
            <a:off x="4974125" y="432490"/>
            <a:ext cx="3794350" cy="2139249"/>
          </a:xfrm>
          <a:prstGeom prst="rect">
            <a:avLst/>
          </a:prstGeom>
          <a:noFill/>
          <a:ln>
            <a:noFill/>
          </a:ln>
        </p:spPr>
      </p:pic>
      <p:sp>
        <p:nvSpPr>
          <p:cNvPr id="179" name="Google Shape;179;p32"/>
          <p:cNvSpPr txBox="1"/>
          <p:nvPr/>
        </p:nvSpPr>
        <p:spPr>
          <a:xfrm>
            <a:off x="134850" y="2904900"/>
            <a:ext cx="4659300" cy="21396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3200" dirty="0">
                <a:solidFill>
                  <a:schemeClr val="dk1"/>
                </a:solidFill>
                <a:latin typeface="Cambria"/>
                <a:sym typeface="Calibri"/>
              </a:rPr>
              <a:t>Sir. Isaac Newton</a:t>
            </a:r>
            <a:endParaRPr sz="3200" dirty="0">
              <a:solidFill>
                <a:schemeClr val="dk1"/>
              </a:solidFill>
              <a:latin typeface="Cambria"/>
              <a:sym typeface="Calibri"/>
            </a:endParaRPr>
          </a:p>
          <a:p>
            <a:pPr marL="457200" lvl="0" indent="0" algn="l" rtl="0">
              <a:spcBef>
                <a:spcPts val="0"/>
              </a:spcBef>
              <a:spcAft>
                <a:spcPts val="0"/>
              </a:spcAft>
              <a:buNone/>
            </a:pPr>
            <a:endParaRPr sz="1900" dirty="0">
              <a:solidFill>
                <a:schemeClr val="dk1"/>
              </a:solidFill>
              <a:latin typeface="Calibri"/>
              <a:ea typeface="Calibri"/>
              <a:cs typeface="Calibri"/>
              <a:sym typeface="Calibri"/>
            </a:endParaRPr>
          </a:p>
          <a:p>
            <a:pPr marL="107950" lvl="0" algn="l" rtl="0">
              <a:spcBef>
                <a:spcPts val="0"/>
              </a:spcBef>
              <a:spcAft>
                <a:spcPts val="0"/>
              </a:spcAft>
              <a:buClr>
                <a:schemeClr val="dk1"/>
              </a:buClr>
              <a:buSzPts val="1900"/>
            </a:pPr>
            <a:r>
              <a:rPr lang="en" sz="1900" dirty="0">
                <a:solidFill>
                  <a:schemeClr val="dk1"/>
                </a:solidFill>
                <a:latin typeface="Calibri"/>
                <a:ea typeface="Calibri"/>
                <a:cs typeface="Calibri"/>
                <a:sym typeface="Calibri"/>
              </a:rPr>
              <a:t>“Gravity explains the motions of the planets, but it cannot explain who sets the planets in motion.”</a:t>
            </a:r>
            <a:endParaRPr sz="1900" dirty="0">
              <a:solidFill>
                <a:schemeClr val="dk1"/>
              </a:solidFill>
              <a:latin typeface="Calibri"/>
              <a:ea typeface="Calibri"/>
              <a:cs typeface="Calibri"/>
              <a:sym typeface="Calibri"/>
            </a:endParaRPr>
          </a:p>
          <a:p>
            <a:pPr marL="457200" lvl="0" indent="0" algn="l" rtl="0">
              <a:spcBef>
                <a:spcPts val="0"/>
              </a:spcBef>
              <a:spcAft>
                <a:spcPts val="0"/>
              </a:spcAft>
              <a:buNone/>
            </a:pPr>
            <a:endParaRPr sz="1900" dirty="0">
              <a:solidFill>
                <a:schemeClr val="dk1"/>
              </a:solidFill>
              <a:latin typeface="Calibri"/>
              <a:ea typeface="Calibri"/>
              <a:cs typeface="Calibri"/>
              <a:sym typeface="Calibri"/>
            </a:endParaRPr>
          </a:p>
        </p:txBody>
      </p:sp>
      <p:pic>
        <p:nvPicPr>
          <p:cNvPr id="180" name="Google Shape;180;p32" descr="Image result for isaac newton"/>
          <p:cNvPicPr preferRelativeResize="0"/>
          <p:nvPr/>
        </p:nvPicPr>
        <p:blipFill rotWithShape="1">
          <a:blip r:embed="rId4">
            <a:alphaModFix/>
          </a:blip>
          <a:srcRect l="10900" r="12606"/>
          <a:stretch/>
        </p:blipFill>
        <p:spPr>
          <a:xfrm>
            <a:off x="4879200" y="2904900"/>
            <a:ext cx="4111075" cy="1891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How? and Why?      </a:t>
            </a:r>
            <a:r>
              <a:rPr lang="en" u="sng">
                <a:solidFill>
                  <a:schemeClr val="hlink"/>
                </a:solidFill>
                <a:hlinkClick r:id="rId3"/>
              </a:rPr>
              <a:t>Example</a:t>
            </a:r>
            <a:endParaRPr/>
          </a:p>
        </p:txBody>
      </p:sp>
      <p:sp>
        <p:nvSpPr>
          <p:cNvPr id="186" name="Google Shape;186;p33"/>
          <p:cNvSpPr txBox="1">
            <a:spLocks noGrp="1"/>
          </p:cNvSpPr>
          <p:nvPr>
            <p:ph type="body" idx="4294967295"/>
          </p:nvPr>
        </p:nvSpPr>
        <p:spPr>
          <a:xfrm>
            <a:off x="232700" y="833100"/>
            <a:ext cx="8652600" cy="4109700"/>
          </a:xfrm>
          <a:prstGeom prst="rect">
            <a:avLst/>
          </a:prstGeom>
        </p:spPr>
        <p:txBody>
          <a:bodyPr spcFirstLastPara="1" wrap="square" lIns="91425" tIns="91425" rIns="91425" bIns="91425" anchor="t" anchorCtr="0">
            <a:normAutofit fontScale="32500" lnSpcReduction="20000"/>
          </a:bodyPr>
          <a:lstStyle/>
          <a:p>
            <a:pPr marL="0" lvl="0" indent="0" algn="l" rtl="0">
              <a:lnSpc>
                <a:spcPct val="100000"/>
              </a:lnSpc>
              <a:spcBef>
                <a:spcPts val="1200"/>
              </a:spcBef>
              <a:spcAft>
                <a:spcPts val="0"/>
              </a:spcAft>
              <a:buNone/>
            </a:pPr>
            <a:r>
              <a:rPr lang="en" sz="3500">
                <a:solidFill>
                  <a:schemeClr val="dk1"/>
                </a:solidFill>
                <a:latin typeface="Arial"/>
                <a:ea typeface="Arial"/>
                <a:cs typeface="Arial"/>
                <a:sym typeface="Arial"/>
              </a:rPr>
              <a:t>“Science takes things apart to see how they work; religion brings things together to see what they mean.” (Jonathan Sacks)</a:t>
            </a:r>
            <a:br>
              <a:rPr lang="en" sz="3500">
                <a:solidFill>
                  <a:schemeClr val="dk1"/>
                </a:solidFill>
                <a:latin typeface="Arial"/>
                <a:ea typeface="Arial"/>
                <a:cs typeface="Arial"/>
                <a:sym typeface="Arial"/>
              </a:rPr>
            </a:br>
            <a:br>
              <a:rPr lang="en" sz="3500">
                <a:solidFill>
                  <a:schemeClr val="dk1"/>
                </a:solidFill>
                <a:latin typeface="Arial"/>
                <a:ea typeface="Arial"/>
                <a:cs typeface="Arial"/>
                <a:sym typeface="Arial"/>
              </a:rPr>
            </a:br>
            <a:r>
              <a:rPr lang="en" sz="3500">
                <a:solidFill>
                  <a:schemeClr val="dk1"/>
                </a:solidFill>
                <a:latin typeface="Arial"/>
                <a:ea typeface="Arial"/>
                <a:cs typeface="Arial"/>
                <a:sym typeface="Arial"/>
              </a:rPr>
              <a:t>“The theological teaching of the Bible, like the doctrine of the Church… does not seek so much to teach us the </a:t>
            </a:r>
            <a:r>
              <a:rPr lang="en" sz="3500" i="1">
                <a:solidFill>
                  <a:schemeClr val="dk1"/>
                </a:solidFill>
                <a:latin typeface="Arial"/>
                <a:ea typeface="Arial"/>
                <a:cs typeface="Arial"/>
                <a:sym typeface="Arial"/>
              </a:rPr>
              <a:t>how </a:t>
            </a:r>
            <a:r>
              <a:rPr lang="en" sz="3500">
                <a:solidFill>
                  <a:schemeClr val="dk1"/>
                </a:solidFill>
                <a:latin typeface="Arial"/>
                <a:ea typeface="Arial"/>
                <a:cs typeface="Arial"/>
                <a:sym typeface="Arial"/>
              </a:rPr>
              <a:t>of things, as rather the </a:t>
            </a:r>
            <a:r>
              <a:rPr lang="en" sz="3500" i="1">
                <a:solidFill>
                  <a:schemeClr val="dk1"/>
                </a:solidFill>
                <a:latin typeface="Arial"/>
                <a:ea typeface="Arial"/>
                <a:cs typeface="Arial"/>
                <a:sym typeface="Arial"/>
              </a:rPr>
              <a:t>why </a:t>
            </a:r>
            <a:r>
              <a:rPr lang="en" sz="3500">
                <a:solidFill>
                  <a:schemeClr val="dk1"/>
                </a:solidFill>
                <a:latin typeface="Arial"/>
                <a:ea typeface="Arial"/>
                <a:cs typeface="Arial"/>
                <a:sym typeface="Arial"/>
              </a:rPr>
              <a:t>of things.” (St. John Paul II)</a:t>
            </a:r>
            <a:endParaRPr sz="3500">
              <a:solidFill>
                <a:schemeClr val="dk1"/>
              </a:solidFill>
              <a:latin typeface="Arial"/>
              <a:ea typeface="Arial"/>
              <a:cs typeface="Arial"/>
              <a:sym typeface="Arial"/>
            </a:endParaRPr>
          </a:p>
          <a:p>
            <a:pPr marL="0" lvl="0" indent="0" algn="l" rtl="0">
              <a:lnSpc>
                <a:spcPct val="100000"/>
              </a:lnSpc>
              <a:spcBef>
                <a:spcPts val="3000"/>
              </a:spcBef>
              <a:spcAft>
                <a:spcPts val="0"/>
              </a:spcAft>
              <a:buNone/>
            </a:pPr>
            <a:r>
              <a:rPr lang="en" sz="3500">
                <a:solidFill>
                  <a:schemeClr val="dk1"/>
                </a:solidFill>
                <a:latin typeface="Arial"/>
                <a:ea typeface="Arial"/>
                <a:cs typeface="Arial"/>
                <a:sym typeface="Arial"/>
              </a:rPr>
              <a:t>Science can explain the </a:t>
            </a:r>
            <a:r>
              <a:rPr lang="en" sz="3500" i="1">
                <a:solidFill>
                  <a:schemeClr val="dk1"/>
                </a:solidFill>
                <a:latin typeface="Arial"/>
                <a:ea typeface="Arial"/>
                <a:cs typeface="Arial"/>
                <a:sym typeface="Arial"/>
              </a:rPr>
              <a:t>how </a:t>
            </a:r>
            <a:r>
              <a:rPr lang="en" sz="3500">
                <a:solidFill>
                  <a:schemeClr val="dk1"/>
                </a:solidFill>
                <a:latin typeface="Arial"/>
                <a:ea typeface="Arial"/>
                <a:cs typeface="Arial"/>
                <a:sym typeface="Arial"/>
              </a:rPr>
              <a:t> but not always the </a:t>
            </a:r>
            <a:r>
              <a:rPr lang="en" sz="3500" i="1">
                <a:solidFill>
                  <a:schemeClr val="dk1"/>
                </a:solidFill>
                <a:latin typeface="Arial"/>
                <a:ea typeface="Arial"/>
                <a:cs typeface="Arial"/>
                <a:sym typeface="Arial"/>
              </a:rPr>
              <a:t>why. </a:t>
            </a:r>
            <a:endParaRPr sz="3500" i="1">
              <a:solidFill>
                <a:schemeClr val="dk1"/>
              </a:solidFill>
              <a:latin typeface="Arial"/>
              <a:ea typeface="Arial"/>
              <a:cs typeface="Arial"/>
              <a:sym typeface="Arial"/>
            </a:endParaRPr>
          </a:p>
          <a:p>
            <a:pPr marL="0" lvl="0" indent="0" algn="l" rtl="0">
              <a:spcBef>
                <a:spcPts val="3000"/>
              </a:spcBef>
              <a:spcAft>
                <a:spcPts val="0"/>
              </a:spcAft>
              <a:buNone/>
            </a:pPr>
            <a:r>
              <a:rPr lang="en" sz="3150">
                <a:solidFill>
                  <a:schemeClr val="dk1"/>
                </a:solidFill>
                <a:latin typeface="Arial"/>
                <a:ea typeface="Arial"/>
                <a:cs typeface="Arial"/>
                <a:sym typeface="Arial"/>
              </a:rPr>
              <a:t>EXAMPLES:</a:t>
            </a:r>
            <a:br>
              <a:rPr lang="en" sz="3150">
                <a:solidFill>
                  <a:schemeClr val="dk1"/>
                </a:solidFill>
                <a:latin typeface="Arial"/>
                <a:ea typeface="Arial"/>
                <a:cs typeface="Arial"/>
                <a:sym typeface="Arial"/>
              </a:rPr>
            </a:br>
            <a:r>
              <a:rPr lang="en" sz="3150">
                <a:solidFill>
                  <a:schemeClr val="dk1"/>
                </a:solidFill>
                <a:latin typeface="Arial"/>
                <a:ea typeface="Arial"/>
                <a:cs typeface="Arial"/>
                <a:sym typeface="Arial"/>
              </a:rPr>
              <a:t>When listening to a new song, you may have two reactions:</a:t>
            </a:r>
            <a:br>
              <a:rPr lang="en" sz="3150">
                <a:solidFill>
                  <a:schemeClr val="dk1"/>
                </a:solidFill>
                <a:latin typeface="Arial"/>
                <a:ea typeface="Arial"/>
                <a:cs typeface="Arial"/>
                <a:sym typeface="Arial"/>
              </a:rPr>
            </a:br>
            <a:r>
              <a:rPr lang="en" sz="3150">
                <a:solidFill>
                  <a:schemeClr val="dk1"/>
                </a:solidFill>
                <a:latin typeface="Arial"/>
                <a:ea typeface="Arial"/>
                <a:cs typeface="Arial"/>
                <a:sym typeface="Arial"/>
              </a:rPr>
              <a:t>1. What are the notes and chords? What key is it in? How do the instruments work together? What are the melodies and harmonies?</a:t>
            </a:r>
            <a:br>
              <a:rPr lang="en" sz="3150">
                <a:solidFill>
                  <a:schemeClr val="dk1"/>
                </a:solidFill>
                <a:latin typeface="Arial"/>
                <a:ea typeface="Arial"/>
                <a:cs typeface="Arial"/>
                <a:sym typeface="Arial"/>
              </a:rPr>
            </a:br>
            <a:r>
              <a:rPr lang="en" sz="3150">
                <a:solidFill>
                  <a:schemeClr val="dk1"/>
                </a:solidFill>
                <a:latin typeface="Arial"/>
                <a:ea typeface="Arial"/>
                <a:cs typeface="Arial"/>
                <a:sym typeface="Arial"/>
              </a:rPr>
              <a:t>2. What emotions do I feel when I hear the song? Why do I like or not like it? What connections does it make to my life? </a:t>
            </a:r>
            <a:endParaRPr sz="3150">
              <a:solidFill>
                <a:schemeClr val="dk1"/>
              </a:solidFill>
              <a:latin typeface="Arial"/>
              <a:ea typeface="Arial"/>
              <a:cs typeface="Arial"/>
              <a:sym typeface="Arial"/>
            </a:endParaRPr>
          </a:p>
          <a:p>
            <a:pPr marL="0" lvl="0" indent="0" algn="l" rtl="0">
              <a:spcBef>
                <a:spcPts val="3000"/>
              </a:spcBef>
              <a:spcAft>
                <a:spcPts val="3000"/>
              </a:spcAft>
              <a:buNone/>
            </a:pPr>
            <a:r>
              <a:rPr lang="en" sz="3150">
                <a:solidFill>
                  <a:schemeClr val="dk1"/>
                </a:solidFill>
                <a:latin typeface="Arial"/>
                <a:ea typeface="Arial"/>
                <a:cs typeface="Arial"/>
                <a:sym typeface="Arial"/>
              </a:rPr>
              <a:t>Reflect: Which do you connect with the most? #1 or #2?</a:t>
            </a:r>
            <a:endParaRPr sz="315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Introduce the Video Clips and Movie</a:t>
            </a:r>
            <a:endParaRPr/>
          </a:p>
        </p:txBody>
      </p:sp>
      <p:sp>
        <p:nvSpPr>
          <p:cNvPr id="192" name="Google Shape;192;p34"/>
          <p:cNvSpPr txBox="1">
            <a:spLocks noGrp="1"/>
          </p:cNvSpPr>
          <p:nvPr>
            <p:ph type="body" idx="1"/>
          </p:nvPr>
        </p:nvSpPr>
        <p:spPr>
          <a:xfrm>
            <a:off x="256350" y="1700843"/>
            <a:ext cx="8653200" cy="31470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dirty="0">
                <a:solidFill>
                  <a:schemeClr val="dk1"/>
                </a:solidFill>
              </a:rPr>
              <a:t>IN CLASS: (Disney +) Cosmos A Spacetime Odyssey, Episode 1 clips narrated by</a:t>
            </a:r>
            <a:endParaRPr dirty="0">
              <a:solidFill>
                <a:schemeClr val="dk1"/>
              </a:solidFill>
            </a:endParaRPr>
          </a:p>
          <a:p>
            <a:pPr marL="0" lvl="0" indent="0" algn="l" rtl="0">
              <a:spcBef>
                <a:spcPts val="1200"/>
              </a:spcBef>
              <a:spcAft>
                <a:spcPts val="0"/>
              </a:spcAft>
              <a:buNone/>
            </a:pPr>
            <a:r>
              <a:rPr lang="en" dirty="0">
                <a:solidFill>
                  <a:schemeClr val="dk1"/>
                </a:solidFill>
              </a:rPr>
              <a:t>Neil DeGrasse Tyson, an American Astrophysicist from New York City. This series explains many aspects of humans, earth, and the universe</a:t>
            </a:r>
            <a:endParaRPr dirty="0">
              <a:solidFill>
                <a:schemeClr val="dk1"/>
              </a:solidFill>
            </a:endParaRPr>
          </a:p>
          <a:p>
            <a:pPr marL="0" lvl="0" indent="0" algn="l" rtl="0">
              <a:spcBef>
                <a:spcPts val="1200"/>
              </a:spcBef>
              <a:spcAft>
                <a:spcPts val="0"/>
              </a:spcAft>
              <a:buNone/>
            </a:pPr>
            <a:endParaRPr dirty="0">
              <a:solidFill>
                <a:schemeClr val="dk1"/>
              </a:solidFill>
            </a:endParaRPr>
          </a:p>
          <a:p>
            <a:pPr marL="0" lvl="0" indent="0" algn="l" rtl="0">
              <a:spcBef>
                <a:spcPts val="1200"/>
              </a:spcBef>
              <a:spcAft>
                <a:spcPts val="1200"/>
              </a:spcAft>
              <a:buNone/>
            </a:pPr>
            <a:r>
              <a:rPr lang="en" dirty="0">
                <a:solidFill>
                  <a:schemeClr val="dk1"/>
                </a:solidFill>
              </a:rPr>
              <a:t>HOMEWORK: </a:t>
            </a:r>
            <a:r>
              <a:rPr lang="en" u="sng" dirty="0">
                <a:solidFill>
                  <a:schemeClr val="dk1"/>
                </a:solidFill>
                <a:hlinkClick r:id="rId3">
                  <a:extLst>
                    <a:ext uri="{A12FA001-AC4F-418D-AE19-62706E023703}">
                      <ahyp:hlinkClr xmlns:ahyp="http://schemas.microsoft.com/office/drawing/2018/hyperlinkcolor" val="tx"/>
                    </a:ext>
                  </a:extLst>
                </a:hlinkClick>
              </a:rPr>
              <a:t>Journey of the Universe</a:t>
            </a:r>
            <a:r>
              <a:rPr lang="en" dirty="0">
                <a:solidFill>
                  <a:schemeClr val="dk1"/>
                </a:solidFill>
              </a:rPr>
              <a:t> (56 minutes)- </a:t>
            </a:r>
            <a:r>
              <a:rPr lang="en" dirty="0" err="1">
                <a:solidFill>
                  <a:schemeClr val="dk1"/>
                </a:solidFill>
              </a:rPr>
              <a:t>Swimme</a:t>
            </a:r>
            <a:r>
              <a:rPr lang="en" dirty="0">
                <a:solidFill>
                  <a:schemeClr val="dk1"/>
                </a:solidFill>
              </a:rPr>
              <a:t> connects such big picture issues as the birth of the cosmos 14 billion years ago — to the emergence of the first cell — as well as to our current impact on Earth's evolutionary dynamics. Through his engaging and thoughtful observations, audiences everywhere will discover the profound role we play in this intricate web of life.</a:t>
            </a:r>
            <a:endParaRPr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15"/>
          <p:cNvSpPr txBox="1"/>
          <p:nvPr/>
        </p:nvSpPr>
        <p:spPr>
          <a:xfrm>
            <a:off x="182025" y="303750"/>
            <a:ext cx="7470600" cy="2855700"/>
          </a:xfrm>
          <a:prstGeom prst="rect">
            <a:avLst/>
          </a:prstGeom>
          <a:noFill/>
          <a:ln>
            <a:noFill/>
          </a:ln>
        </p:spPr>
        <p:txBody>
          <a:bodyPr spcFirstLastPara="1" wrap="square" lIns="91425" tIns="91425" rIns="91425" bIns="91425" anchor="t" anchorCtr="0">
            <a:spAutoFit/>
          </a:bodyPr>
          <a:lstStyle/>
          <a:p>
            <a:pPr marL="182880" lvl="0" indent="0" algn="l" rtl="0">
              <a:spcBef>
                <a:spcPts val="0"/>
              </a:spcBef>
              <a:spcAft>
                <a:spcPts val="0"/>
              </a:spcAft>
              <a:buNone/>
            </a:pPr>
            <a:r>
              <a:rPr lang="en" sz="2800">
                <a:solidFill>
                  <a:schemeClr val="dk1"/>
                </a:solidFill>
                <a:latin typeface="Calibri"/>
                <a:ea typeface="Calibri"/>
                <a:cs typeface="Calibri"/>
                <a:sym typeface="Calibri"/>
              </a:rPr>
              <a:t>There are numerous references in the Bible</a:t>
            </a:r>
            <a:r>
              <a:rPr lang="en" sz="2800">
                <a:solidFill>
                  <a:srgbClr val="6D9EEB"/>
                </a:solidFill>
                <a:latin typeface="Calibri"/>
                <a:ea typeface="Calibri"/>
                <a:cs typeface="Calibri"/>
                <a:sym typeface="Calibri"/>
              </a:rPr>
              <a:t>, and</a:t>
            </a:r>
            <a:r>
              <a:rPr lang="en" sz="2800">
                <a:latin typeface="Calibri"/>
                <a:ea typeface="Calibri"/>
                <a:cs typeface="Calibri"/>
                <a:sym typeface="Calibri"/>
              </a:rPr>
              <a:t> </a:t>
            </a:r>
            <a:r>
              <a:rPr lang="en" sz="2800">
                <a:solidFill>
                  <a:schemeClr val="dk1"/>
                </a:solidFill>
                <a:latin typeface="Calibri"/>
                <a:ea typeface="Calibri"/>
                <a:cs typeface="Calibri"/>
                <a:sym typeface="Calibri"/>
              </a:rPr>
              <a:t>statements made by the </a:t>
            </a:r>
            <a:endParaRPr sz="2800">
              <a:latin typeface="Calibri"/>
              <a:ea typeface="Calibri"/>
              <a:cs typeface="Calibri"/>
              <a:sym typeface="Calibri"/>
            </a:endParaRPr>
          </a:p>
          <a:p>
            <a:pPr marL="182880" lvl="0" indent="0" algn="l" rtl="0">
              <a:spcBef>
                <a:spcPts val="0"/>
              </a:spcBef>
              <a:spcAft>
                <a:spcPts val="0"/>
              </a:spcAft>
              <a:buNone/>
            </a:pPr>
            <a:r>
              <a:rPr lang="en" sz="2800">
                <a:solidFill>
                  <a:schemeClr val="dk1"/>
                </a:solidFill>
                <a:latin typeface="Calibri"/>
                <a:ea typeface="Calibri"/>
                <a:cs typeface="Calibri"/>
                <a:sym typeface="Calibri"/>
              </a:rPr>
              <a:t>Church, Catholic leaders, </a:t>
            </a:r>
            <a:endParaRPr sz="2800">
              <a:latin typeface="Calibri"/>
              <a:ea typeface="Calibri"/>
              <a:cs typeface="Calibri"/>
              <a:sym typeface="Calibri"/>
            </a:endParaRPr>
          </a:p>
          <a:p>
            <a:pPr marL="182880" lvl="0" indent="0" algn="l" rtl="0">
              <a:spcBef>
                <a:spcPts val="0"/>
              </a:spcBef>
              <a:spcAft>
                <a:spcPts val="0"/>
              </a:spcAft>
              <a:buNone/>
            </a:pPr>
            <a:r>
              <a:rPr lang="en" sz="2800">
                <a:solidFill>
                  <a:schemeClr val="dk1"/>
                </a:solidFill>
                <a:latin typeface="Calibri"/>
                <a:ea typeface="Calibri"/>
                <a:cs typeface="Calibri"/>
                <a:sym typeface="Calibri"/>
              </a:rPr>
              <a:t>and scientists of faith affirming the harmony of science and theology. </a:t>
            </a:r>
            <a:endParaRPr sz="2000">
              <a:solidFill>
                <a:schemeClr val="dk1"/>
              </a:solidFill>
              <a:latin typeface="Calibri"/>
              <a:ea typeface="Calibri"/>
              <a:cs typeface="Calibri"/>
              <a:sym typeface="Calibri"/>
            </a:endParaRPr>
          </a:p>
          <a:p>
            <a:pPr marL="0" lvl="0" indent="0" algn="l" rtl="0">
              <a:lnSpc>
                <a:spcPct val="90000"/>
              </a:lnSpc>
              <a:spcBef>
                <a:spcPts val="1000"/>
              </a:spcBef>
              <a:spcAft>
                <a:spcPts val="0"/>
              </a:spcAft>
              <a:buNone/>
            </a:pPr>
            <a:endParaRPr sz="2800">
              <a:solidFill>
                <a:srgbClr val="C4E0B2"/>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p:nvPr/>
        </p:nvSpPr>
        <p:spPr>
          <a:xfrm>
            <a:off x="0" y="0"/>
            <a:ext cx="9144000" cy="4778100"/>
          </a:xfrm>
          <a:prstGeom prst="rect">
            <a:avLst/>
          </a:prstGeom>
          <a:noFill/>
          <a:ln>
            <a:noFill/>
          </a:ln>
        </p:spPr>
        <p:txBody>
          <a:bodyPr spcFirstLastPara="1" wrap="square" lIns="91425" tIns="91425" rIns="91425" bIns="91425" anchor="t" anchorCtr="0">
            <a:spAutoFit/>
          </a:bodyPr>
          <a:lstStyle/>
          <a:p>
            <a:pPr marL="508000" lvl="0" indent="0" algn="l" rtl="0">
              <a:lnSpc>
                <a:spcPct val="115000"/>
              </a:lnSpc>
              <a:spcBef>
                <a:spcPts val="1100"/>
              </a:spcBef>
              <a:spcAft>
                <a:spcPts val="0"/>
              </a:spcAft>
              <a:buNone/>
            </a:pPr>
            <a:endParaRPr sz="1200">
              <a:solidFill>
                <a:srgbClr val="3C78D8"/>
              </a:solidFill>
              <a:highlight>
                <a:srgbClr val="FFFFFF"/>
              </a:highlight>
              <a:latin typeface="Roboto"/>
              <a:ea typeface="Roboto"/>
              <a:cs typeface="Roboto"/>
              <a:sym typeface="Roboto"/>
            </a:endParaRPr>
          </a:p>
          <a:p>
            <a:pPr marL="508000" lvl="0" indent="0" algn="l" rtl="0">
              <a:lnSpc>
                <a:spcPct val="115000"/>
              </a:lnSpc>
              <a:spcBef>
                <a:spcPts val="1100"/>
              </a:spcBef>
              <a:spcAft>
                <a:spcPts val="0"/>
              </a:spcAft>
              <a:buNone/>
            </a:pPr>
            <a:r>
              <a:rPr lang="en" sz="1700">
                <a:solidFill>
                  <a:srgbClr val="3C78D8"/>
                </a:solidFill>
                <a:highlight>
                  <a:srgbClr val="FFFFFF"/>
                </a:highlight>
                <a:latin typeface="Roboto"/>
                <a:ea typeface="Roboto"/>
                <a:cs typeface="Roboto"/>
                <a:sym typeface="Roboto"/>
              </a:rPr>
              <a:t>Psalm 8</a:t>
            </a:r>
            <a:endParaRPr sz="1700">
              <a:solidFill>
                <a:srgbClr val="3C78D8"/>
              </a:solidFill>
              <a:highlight>
                <a:srgbClr val="FFFFFF"/>
              </a:highlight>
              <a:latin typeface="Roboto"/>
              <a:ea typeface="Roboto"/>
              <a:cs typeface="Roboto"/>
              <a:sym typeface="Roboto"/>
            </a:endParaRPr>
          </a:p>
          <a:p>
            <a:pPr marL="508000" lvl="0" indent="0" algn="l" rtl="0">
              <a:lnSpc>
                <a:spcPct val="115000"/>
              </a:lnSpc>
              <a:spcBef>
                <a:spcPts val="1100"/>
              </a:spcBef>
              <a:spcAft>
                <a:spcPts val="0"/>
              </a:spcAft>
              <a:buNone/>
            </a:pPr>
            <a:endParaRPr sz="1700">
              <a:solidFill>
                <a:srgbClr val="3C78D8"/>
              </a:solidFill>
              <a:highlight>
                <a:srgbClr val="FFFFFF"/>
              </a:highlight>
              <a:latin typeface="Roboto"/>
              <a:ea typeface="Roboto"/>
              <a:cs typeface="Roboto"/>
              <a:sym typeface="Roboto"/>
            </a:endParaRPr>
          </a:p>
          <a:p>
            <a:pPr marL="508000" lvl="0" indent="0" algn="l" rtl="0">
              <a:lnSpc>
                <a:spcPct val="115000"/>
              </a:lnSpc>
              <a:spcBef>
                <a:spcPts val="1100"/>
              </a:spcBef>
              <a:spcAft>
                <a:spcPts val="0"/>
              </a:spcAft>
              <a:buNone/>
            </a:pPr>
            <a:r>
              <a:rPr lang="en" sz="1700">
                <a:solidFill>
                  <a:srgbClr val="3C78D8"/>
                </a:solidFill>
                <a:highlight>
                  <a:srgbClr val="FFFFFF"/>
                </a:highlight>
                <a:latin typeface="Roboto"/>
                <a:ea typeface="Roboto"/>
                <a:cs typeface="Roboto"/>
                <a:sym typeface="Roboto"/>
              </a:rPr>
              <a:t>Lord, our Lord, how majestic is your name in all the earth!</a:t>
            </a:r>
            <a:endParaRPr sz="1700">
              <a:solidFill>
                <a:srgbClr val="3C78D8"/>
              </a:solidFill>
              <a:highlight>
                <a:srgbClr val="FFFFFF"/>
              </a:highlight>
              <a:latin typeface="Roboto"/>
              <a:ea typeface="Roboto"/>
              <a:cs typeface="Roboto"/>
              <a:sym typeface="Roboto"/>
            </a:endParaRPr>
          </a:p>
          <a:p>
            <a:pPr marL="508000" lvl="0" indent="0" algn="l" rtl="0">
              <a:lnSpc>
                <a:spcPct val="115000"/>
              </a:lnSpc>
              <a:spcBef>
                <a:spcPts val="1100"/>
              </a:spcBef>
              <a:spcAft>
                <a:spcPts val="0"/>
              </a:spcAft>
              <a:buNone/>
            </a:pPr>
            <a:r>
              <a:rPr lang="en" sz="1700">
                <a:solidFill>
                  <a:srgbClr val="3C78D8"/>
                </a:solidFill>
                <a:highlight>
                  <a:srgbClr val="FFFFFF"/>
                </a:highlight>
                <a:latin typeface="Roboto"/>
                <a:ea typeface="Roboto"/>
                <a:cs typeface="Roboto"/>
                <a:sym typeface="Roboto"/>
              </a:rPr>
              <a:t>You have set your glory in the heavens...</a:t>
            </a:r>
            <a:endParaRPr sz="1700">
              <a:solidFill>
                <a:srgbClr val="3C78D8"/>
              </a:solidFill>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endParaRPr sz="1700" b="1">
              <a:solidFill>
                <a:srgbClr val="3C78D8"/>
              </a:solidFill>
              <a:highlight>
                <a:srgbClr val="FFFFFF"/>
              </a:highlight>
              <a:latin typeface="Roboto"/>
              <a:ea typeface="Roboto"/>
              <a:cs typeface="Roboto"/>
              <a:sym typeface="Roboto"/>
            </a:endParaRPr>
          </a:p>
          <a:p>
            <a:pPr marL="508000" lvl="0" indent="0" algn="l" rtl="0">
              <a:lnSpc>
                <a:spcPct val="115000"/>
              </a:lnSpc>
              <a:spcBef>
                <a:spcPts val="1100"/>
              </a:spcBef>
              <a:spcAft>
                <a:spcPts val="0"/>
              </a:spcAft>
              <a:buNone/>
            </a:pPr>
            <a:r>
              <a:rPr lang="en" sz="1700">
                <a:solidFill>
                  <a:srgbClr val="3C78D8"/>
                </a:solidFill>
                <a:highlight>
                  <a:srgbClr val="FFFFFF"/>
                </a:highlight>
                <a:latin typeface="Roboto"/>
                <a:ea typeface="Roboto"/>
                <a:cs typeface="Roboto"/>
                <a:sym typeface="Roboto"/>
              </a:rPr>
              <a:t>When I consider your heavens, </a:t>
            </a:r>
            <a:r>
              <a:rPr lang="en" sz="1000">
                <a:solidFill>
                  <a:srgbClr val="3C78D8"/>
                </a:solidFill>
                <a:highlight>
                  <a:srgbClr val="FFFFFF"/>
                </a:highlight>
                <a:latin typeface="Courier New"/>
                <a:ea typeface="Courier New"/>
                <a:cs typeface="Courier New"/>
                <a:sym typeface="Courier New"/>
              </a:rPr>
              <a:t> </a:t>
            </a:r>
            <a:r>
              <a:rPr lang="en" sz="1700">
                <a:solidFill>
                  <a:srgbClr val="3C78D8"/>
                </a:solidFill>
                <a:highlight>
                  <a:srgbClr val="FFFFFF"/>
                </a:highlight>
                <a:latin typeface="Roboto"/>
                <a:ea typeface="Roboto"/>
                <a:cs typeface="Roboto"/>
                <a:sym typeface="Roboto"/>
              </a:rPr>
              <a:t>the work of your fingers,</a:t>
            </a:r>
            <a:endParaRPr sz="1700">
              <a:solidFill>
                <a:srgbClr val="3C78D8"/>
              </a:solidFill>
              <a:highlight>
                <a:srgbClr val="FFFFFF"/>
              </a:highlight>
              <a:latin typeface="Roboto"/>
              <a:ea typeface="Roboto"/>
              <a:cs typeface="Roboto"/>
              <a:sym typeface="Roboto"/>
            </a:endParaRPr>
          </a:p>
          <a:p>
            <a:pPr marL="508000" lvl="0" indent="0" algn="l" rtl="0">
              <a:lnSpc>
                <a:spcPct val="115000"/>
              </a:lnSpc>
              <a:spcBef>
                <a:spcPts val="1100"/>
              </a:spcBef>
              <a:spcAft>
                <a:spcPts val="0"/>
              </a:spcAft>
              <a:buNone/>
            </a:pPr>
            <a:r>
              <a:rPr lang="en" sz="1700">
                <a:solidFill>
                  <a:srgbClr val="3C78D8"/>
                </a:solidFill>
                <a:highlight>
                  <a:srgbClr val="FFFFFF"/>
                </a:highlight>
                <a:latin typeface="Roboto"/>
                <a:ea typeface="Roboto"/>
                <a:cs typeface="Roboto"/>
                <a:sym typeface="Roboto"/>
              </a:rPr>
              <a:t>the moon and the stars, </a:t>
            </a:r>
            <a:r>
              <a:rPr lang="en" sz="1000">
                <a:solidFill>
                  <a:srgbClr val="3C78D8"/>
                </a:solidFill>
                <a:highlight>
                  <a:srgbClr val="FFFFFF"/>
                </a:highlight>
                <a:latin typeface="Courier New"/>
                <a:ea typeface="Courier New"/>
                <a:cs typeface="Courier New"/>
                <a:sym typeface="Courier New"/>
              </a:rPr>
              <a:t> </a:t>
            </a:r>
            <a:r>
              <a:rPr lang="en" sz="1700">
                <a:solidFill>
                  <a:srgbClr val="3C78D8"/>
                </a:solidFill>
                <a:highlight>
                  <a:srgbClr val="FFFFFF"/>
                </a:highlight>
                <a:latin typeface="Roboto"/>
                <a:ea typeface="Roboto"/>
                <a:cs typeface="Roboto"/>
                <a:sym typeface="Roboto"/>
              </a:rPr>
              <a:t>which you have set in place,</a:t>
            </a:r>
            <a:endParaRPr sz="1700">
              <a:solidFill>
                <a:srgbClr val="3C78D8"/>
              </a:solidFill>
              <a:highlight>
                <a:srgbClr val="FFFFFF"/>
              </a:highlight>
              <a:latin typeface="Roboto"/>
              <a:ea typeface="Roboto"/>
              <a:cs typeface="Roboto"/>
              <a:sym typeface="Roboto"/>
            </a:endParaRPr>
          </a:p>
          <a:p>
            <a:pPr marL="0" lvl="0" indent="0" algn="l" rtl="0">
              <a:lnSpc>
                <a:spcPct val="115000"/>
              </a:lnSpc>
              <a:spcBef>
                <a:spcPts val="1100"/>
              </a:spcBef>
              <a:spcAft>
                <a:spcPts val="0"/>
              </a:spcAft>
              <a:buNone/>
            </a:pPr>
            <a:endParaRPr sz="1700" b="1">
              <a:solidFill>
                <a:srgbClr val="3C78D8"/>
              </a:solidFill>
              <a:highlight>
                <a:srgbClr val="FFFFFF"/>
              </a:highlight>
              <a:latin typeface="Roboto"/>
              <a:ea typeface="Roboto"/>
              <a:cs typeface="Roboto"/>
              <a:sym typeface="Roboto"/>
            </a:endParaRPr>
          </a:p>
          <a:p>
            <a:pPr marL="508000" lvl="0" indent="0" algn="l" rtl="0">
              <a:lnSpc>
                <a:spcPct val="115000"/>
              </a:lnSpc>
              <a:spcBef>
                <a:spcPts val="1100"/>
              </a:spcBef>
              <a:spcAft>
                <a:spcPts val="0"/>
              </a:spcAft>
              <a:buNone/>
            </a:pPr>
            <a:r>
              <a:rPr lang="en" sz="1700">
                <a:solidFill>
                  <a:srgbClr val="3C78D8"/>
                </a:solidFill>
                <a:highlight>
                  <a:srgbClr val="FFFFFF"/>
                </a:highlight>
                <a:latin typeface="Roboto"/>
                <a:ea typeface="Roboto"/>
                <a:cs typeface="Roboto"/>
                <a:sym typeface="Roboto"/>
              </a:rPr>
              <a:t>what is mankind that you are mindful of them, human beings that you care for them?</a:t>
            </a:r>
            <a:endParaRPr sz="1250">
              <a:solidFill>
                <a:srgbClr val="3C78D8"/>
              </a:solidFill>
              <a:highlight>
                <a:srgbClr val="FFFFFF"/>
              </a:highlight>
              <a:latin typeface="Roboto"/>
              <a:ea typeface="Roboto"/>
              <a:cs typeface="Roboto"/>
              <a:sym typeface="Roboto"/>
            </a:endParaRPr>
          </a:p>
          <a:p>
            <a:pPr marL="508000" lvl="0" indent="0" algn="l" rtl="0">
              <a:lnSpc>
                <a:spcPct val="115000"/>
              </a:lnSpc>
              <a:spcBef>
                <a:spcPts val="1100"/>
              </a:spcBef>
              <a:spcAft>
                <a:spcPts val="1100"/>
              </a:spcAft>
              <a:buNone/>
            </a:pPr>
            <a:r>
              <a:rPr lang="en" sz="1700">
                <a:solidFill>
                  <a:srgbClr val="3C78D8"/>
                </a:solidFill>
                <a:highlight>
                  <a:srgbClr val="FFFFFF"/>
                </a:highlight>
                <a:latin typeface="Roboto"/>
                <a:ea typeface="Roboto"/>
                <a:cs typeface="Roboto"/>
                <a:sym typeface="Roboto"/>
              </a:rPr>
              <a:t>(verses 1-5)</a:t>
            </a:r>
            <a:endParaRPr sz="1700">
              <a:solidFill>
                <a:srgbClr val="3C78D8"/>
              </a:solidFill>
              <a:highlight>
                <a:srgbClr val="FFFFFF"/>
              </a:highlight>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7"/>
          <p:cNvSpPr txBox="1"/>
          <p:nvPr/>
        </p:nvSpPr>
        <p:spPr>
          <a:xfrm>
            <a:off x="1025912" y="289932"/>
            <a:ext cx="7537500" cy="408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highlight>
                  <a:srgbClr val="FFFFFF"/>
                </a:highlight>
                <a:latin typeface="Roboto"/>
                <a:ea typeface="Roboto"/>
                <a:cs typeface="Roboto"/>
                <a:sym typeface="Roboto"/>
              </a:rPr>
              <a:t>I</a:t>
            </a:r>
            <a:endParaRPr sz="1200" dirty="0">
              <a:highlight>
                <a:srgbClr val="FFFFFF"/>
              </a:highlight>
              <a:latin typeface="Roboto"/>
              <a:ea typeface="Roboto"/>
              <a:cs typeface="Roboto"/>
              <a:sym typeface="Roboto"/>
            </a:endParaRPr>
          </a:p>
          <a:p>
            <a:pPr marL="0" lvl="0" indent="0" algn="l" rtl="0">
              <a:spcBef>
                <a:spcPts val="0"/>
              </a:spcBef>
              <a:spcAft>
                <a:spcPts val="0"/>
              </a:spcAft>
              <a:buNone/>
            </a:pPr>
            <a:endParaRPr sz="1200" dirty="0">
              <a:highlight>
                <a:srgbClr val="FFFFFF"/>
              </a:highlight>
              <a:latin typeface="Roboto"/>
              <a:ea typeface="Roboto"/>
              <a:cs typeface="Roboto"/>
              <a:sym typeface="Roboto"/>
            </a:endParaRPr>
          </a:p>
          <a:p>
            <a:pPr marL="0" lvl="0" indent="0" algn="l" rtl="0">
              <a:spcBef>
                <a:spcPts val="0"/>
              </a:spcBef>
              <a:spcAft>
                <a:spcPts val="0"/>
              </a:spcAft>
              <a:buNone/>
            </a:pPr>
            <a:endParaRPr sz="1200" dirty="0">
              <a:highlight>
                <a:srgbClr val="FFFFFF"/>
              </a:highlight>
              <a:latin typeface="Roboto"/>
              <a:ea typeface="Roboto"/>
              <a:cs typeface="Roboto"/>
              <a:sym typeface="Roboto"/>
            </a:endParaRPr>
          </a:p>
          <a:p>
            <a:pPr marL="0" lvl="0" indent="0" algn="l" rtl="0">
              <a:spcBef>
                <a:spcPts val="0"/>
              </a:spcBef>
              <a:spcAft>
                <a:spcPts val="0"/>
              </a:spcAft>
              <a:buNone/>
            </a:pPr>
            <a:r>
              <a:rPr lang="en" sz="1200" dirty="0">
                <a:highlight>
                  <a:srgbClr val="FFFFFF"/>
                </a:highlight>
                <a:latin typeface="Roboto"/>
                <a:ea typeface="Roboto"/>
                <a:cs typeface="Roboto"/>
                <a:sym typeface="Roboto"/>
              </a:rPr>
              <a:t> </a:t>
            </a:r>
            <a:r>
              <a:rPr lang="en" sz="1600" dirty="0">
                <a:solidFill>
                  <a:srgbClr val="6D9EEB"/>
                </a:solidFill>
                <a:highlight>
                  <a:srgbClr val="FFFFFF"/>
                </a:highlight>
                <a:latin typeface="Roboto"/>
                <a:ea typeface="Roboto"/>
                <a:cs typeface="Roboto"/>
                <a:sym typeface="Roboto"/>
              </a:rPr>
              <a:t>Psalm 102</a:t>
            </a:r>
            <a:endParaRPr sz="1600" dirty="0">
              <a:solidFill>
                <a:srgbClr val="6D9EEB"/>
              </a:solidFill>
              <a:highlight>
                <a:srgbClr val="FFFFFF"/>
              </a:highlight>
              <a:latin typeface="Roboto"/>
              <a:ea typeface="Roboto"/>
              <a:cs typeface="Roboto"/>
              <a:sym typeface="Roboto"/>
            </a:endParaRPr>
          </a:p>
          <a:p>
            <a:pPr marL="0" lvl="0" indent="0" algn="l" rtl="0">
              <a:spcBef>
                <a:spcPts val="0"/>
              </a:spcBef>
              <a:spcAft>
                <a:spcPts val="0"/>
              </a:spcAft>
              <a:buNone/>
            </a:pPr>
            <a:endParaRPr sz="1600" dirty="0">
              <a:solidFill>
                <a:srgbClr val="6D9EEB"/>
              </a:solidFill>
              <a:highlight>
                <a:srgbClr val="FFFFFF"/>
              </a:highlight>
              <a:latin typeface="Roboto"/>
              <a:ea typeface="Roboto"/>
              <a:cs typeface="Roboto"/>
              <a:sym typeface="Roboto"/>
            </a:endParaRPr>
          </a:p>
          <a:p>
            <a:pPr marL="0" lvl="0" indent="0" algn="l" rtl="0">
              <a:spcBef>
                <a:spcPts val="0"/>
              </a:spcBef>
              <a:spcAft>
                <a:spcPts val="0"/>
              </a:spcAft>
              <a:buNone/>
            </a:pPr>
            <a:r>
              <a:rPr lang="en" sz="1600" dirty="0">
                <a:solidFill>
                  <a:srgbClr val="6D9EEB"/>
                </a:solidFill>
                <a:highlight>
                  <a:srgbClr val="FFFFFF"/>
                </a:highlight>
                <a:latin typeface="Roboto"/>
                <a:ea typeface="Roboto"/>
                <a:cs typeface="Roboto"/>
                <a:sym typeface="Roboto"/>
              </a:rPr>
              <a:t>In the beginning you laid the foundations of the earth,</a:t>
            </a:r>
            <a:endParaRPr sz="1600" dirty="0">
              <a:solidFill>
                <a:srgbClr val="6D9EEB"/>
              </a:solidFill>
              <a:highlight>
                <a:srgbClr val="FFFFFF"/>
              </a:highlight>
              <a:latin typeface="Roboto"/>
              <a:ea typeface="Roboto"/>
              <a:cs typeface="Roboto"/>
              <a:sym typeface="Roboto"/>
            </a:endParaRPr>
          </a:p>
          <a:p>
            <a:pPr marL="0" lvl="0" indent="0" algn="l" rtl="0">
              <a:spcBef>
                <a:spcPts val="0"/>
              </a:spcBef>
              <a:spcAft>
                <a:spcPts val="0"/>
              </a:spcAft>
              <a:buNone/>
            </a:pPr>
            <a:r>
              <a:rPr lang="en" sz="900" dirty="0">
                <a:solidFill>
                  <a:srgbClr val="6D9EEB"/>
                </a:solidFill>
                <a:highlight>
                  <a:srgbClr val="FFFFFF"/>
                </a:highlight>
                <a:latin typeface="Courier New"/>
                <a:ea typeface="Courier New"/>
                <a:cs typeface="Courier New"/>
                <a:sym typeface="Courier New"/>
              </a:rPr>
              <a:t>    </a:t>
            </a:r>
            <a:r>
              <a:rPr lang="en" sz="1600" dirty="0">
                <a:solidFill>
                  <a:srgbClr val="6D9EEB"/>
                </a:solidFill>
                <a:highlight>
                  <a:srgbClr val="FFFFFF"/>
                </a:highlight>
                <a:latin typeface="Roboto"/>
                <a:ea typeface="Roboto"/>
                <a:cs typeface="Roboto"/>
                <a:sym typeface="Roboto"/>
              </a:rPr>
              <a:t>and the heavens are the work of your hands.</a:t>
            </a:r>
            <a:endParaRPr sz="1600" dirty="0">
              <a:solidFill>
                <a:srgbClr val="6D9EEB"/>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600" b="1" dirty="0">
                <a:solidFill>
                  <a:srgbClr val="6D9EEB"/>
                </a:solidFill>
                <a:highlight>
                  <a:srgbClr val="FFFFFF"/>
                </a:highlight>
                <a:latin typeface="Roboto"/>
                <a:ea typeface="Roboto"/>
                <a:cs typeface="Roboto"/>
                <a:sym typeface="Roboto"/>
              </a:rPr>
              <a:t> </a:t>
            </a:r>
            <a:endParaRPr sz="1600" b="1" dirty="0">
              <a:solidFill>
                <a:srgbClr val="6D9EEB"/>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600" dirty="0">
                <a:solidFill>
                  <a:srgbClr val="6D9EEB"/>
                </a:solidFill>
                <a:highlight>
                  <a:srgbClr val="FFFFFF"/>
                </a:highlight>
                <a:latin typeface="Roboto"/>
                <a:ea typeface="Roboto"/>
                <a:cs typeface="Roboto"/>
                <a:sym typeface="Roboto"/>
              </a:rPr>
              <a:t>They will perish, but you remain;</a:t>
            </a:r>
            <a:endParaRPr sz="1600" dirty="0">
              <a:solidFill>
                <a:srgbClr val="6D9EEB"/>
              </a:solidFill>
              <a:highlight>
                <a:srgbClr val="FFFFFF"/>
              </a:highlight>
              <a:latin typeface="Roboto"/>
              <a:ea typeface="Roboto"/>
              <a:cs typeface="Roboto"/>
              <a:sym typeface="Roboto"/>
            </a:endParaRPr>
          </a:p>
          <a:p>
            <a:pPr marL="0" lvl="0" indent="0" algn="l" rtl="0">
              <a:spcBef>
                <a:spcPts val="0"/>
              </a:spcBef>
              <a:spcAft>
                <a:spcPts val="0"/>
              </a:spcAft>
              <a:buNone/>
            </a:pPr>
            <a:r>
              <a:rPr lang="en" sz="900" dirty="0">
                <a:solidFill>
                  <a:srgbClr val="6D9EEB"/>
                </a:solidFill>
                <a:highlight>
                  <a:srgbClr val="FFFFFF"/>
                </a:highlight>
                <a:latin typeface="Courier New"/>
                <a:ea typeface="Courier New"/>
                <a:cs typeface="Courier New"/>
                <a:sym typeface="Courier New"/>
              </a:rPr>
              <a:t>    </a:t>
            </a:r>
            <a:r>
              <a:rPr lang="en" sz="1600" dirty="0">
                <a:solidFill>
                  <a:srgbClr val="6D9EEB"/>
                </a:solidFill>
                <a:highlight>
                  <a:srgbClr val="FFFFFF"/>
                </a:highlight>
                <a:latin typeface="Roboto"/>
                <a:ea typeface="Roboto"/>
                <a:cs typeface="Roboto"/>
                <a:sym typeface="Roboto"/>
              </a:rPr>
              <a:t>they will all wear out like a garment.</a:t>
            </a:r>
            <a:endParaRPr sz="1600" dirty="0">
              <a:solidFill>
                <a:srgbClr val="6D9EEB"/>
              </a:solidFill>
              <a:highlight>
                <a:srgbClr val="FFFFFF"/>
              </a:highlight>
              <a:latin typeface="Roboto"/>
              <a:ea typeface="Roboto"/>
              <a:cs typeface="Roboto"/>
              <a:sym typeface="Roboto"/>
            </a:endParaRPr>
          </a:p>
          <a:p>
            <a:pPr marL="0" lvl="0" indent="0" algn="l" rtl="0">
              <a:spcBef>
                <a:spcPts val="0"/>
              </a:spcBef>
              <a:spcAft>
                <a:spcPts val="0"/>
              </a:spcAft>
              <a:buNone/>
            </a:pPr>
            <a:r>
              <a:rPr lang="en" sz="1600" dirty="0">
                <a:solidFill>
                  <a:srgbClr val="6D9EEB"/>
                </a:solidFill>
                <a:highlight>
                  <a:srgbClr val="FFFFFF"/>
                </a:highlight>
                <a:latin typeface="Roboto"/>
                <a:ea typeface="Roboto"/>
                <a:cs typeface="Roboto"/>
                <a:sym typeface="Roboto"/>
              </a:rPr>
              <a:t>Like clothing you will change them</a:t>
            </a:r>
            <a:endParaRPr sz="1600" dirty="0">
              <a:solidFill>
                <a:srgbClr val="6D9EEB"/>
              </a:solidFill>
              <a:highlight>
                <a:srgbClr val="FFFFFF"/>
              </a:highlight>
              <a:latin typeface="Roboto"/>
              <a:ea typeface="Roboto"/>
              <a:cs typeface="Roboto"/>
              <a:sym typeface="Roboto"/>
            </a:endParaRPr>
          </a:p>
          <a:p>
            <a:pPr marL="0" lvl="0" indent="0" algn="l" rtl="0">
              <a:spcBef>
                <a:spcPts val="0"/>
              </a:spcBef>
              <a:spcAft>
                <a:spcPts val="0"/>
              </a:spcAft>
              <a:buNone/>
            </a:pPr>
            <a:r>
              <a:rPr lang="en" sz="900" dirty="0">
                <a:solidFill>
                  <a:srgbClr val="6D9EEB"/>
                </a:solidFill>
                <a:highlight>
                  <a:srgbClr val="FFFFFF"/>
                </a:highlight>
                <a:latin typeface="Courier New"/>
                <a:ea typeface="Courier New"/>
                <a:cs typeface="Courier New"/>
                <a:sym typeface="Courier New"/>
              </a:rPr>
              <a:t>    </a:t>
            </a:r>
            <a:r>
              <a:rPr lang="en" sz="1600" dirty="0">
                <a:solidFill>
                  <a:srgbClr val="6D9EEB"/>
                </a:solidFill>
                <a:highlight>
                  <a:srgbClr val="FFFFFF"/>
                </a:highlight>
                <a:latin typeface="Roboto"/>
                <a:ea typeface="Roboto"/>
                <a:cs typeface="Roboto"/>
                <a:sym typeface="Roboto"/>
              </a:rPr>
              <a:t>and they will be discarded.</a:t>
            </a:r>
            <a:endParaRPr sz="1600" dirty="0">
              <a:solidFill>
                <a:srgbClr val="6D9EEB"/>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endParaRPr sz="1600" b="1" dirty="0">
              <a:solidFill>
                <a:srgbClr val="6D9EEB"/>
              </a:solidFill>
              <a:highlight>
                <a:srgbClr val="FFFFFF"/>
              </a:highlight>
              <a:latin typeface="Roboto"/>
              <a:ea typeface="Roboto"/>
              <a:cs typeface="Roboto"/>
              <a:sym typeface="Roboto"/>
            </a:endParaRPr>
          </a:p>
          <a:p>
            <a:pPr marL="0" lvl="0" indent="0" algn="l" rtl="0">
              <a:lnSpc>
                <a:spcPct val="115000"/>
              </a:lnSpc>
              <a:spcBef>
                <a:spcPts val="0"/>
              </a:spcBef>
              <a:spcAft>
                <a:spcPts val="0"/>
              </a:spcAft>
              <a:buNone/>
            </a:pPr>
            <a:r>
              <a:rPr lang="en" sz="1600" dirty="0">
                <a:solidFill>
                  <a:srgbClr val="6D9EEB"/>
                </a:solidFill>
                <a:highlight>
                  <a:srgbClr val="FFFFFF"/>
                </a:highlight>
                <a:latin typeface="Roboto"/>
                <a:ea typeface="Roboto"/>
                <a:cs typeface="Roboto"/>
                <a:sym typeface="Roboto"/>
              </a:rPr>
              <a:t>But you remain the same,</a:t>
            </a:r>
            <a:endParaRPr sz="1600" dirty="0">
              <a:solidFill>
                <a:srgbClr val="6D9EEB"/>
              </a:solidFill>
              <a:highlight>
                <a:srgbClr val="FFFFFF"/>
              </a:highlight>
              <a:latin typeface="Roboto"/>
              <a:ea typeface="Roboto"/>
              <a:cs typeface="Roboto"/>
              <a:sym typeface="Roboto"/>
            </a:endParaRPr>
          </a:p>
          <a:p>
            <a:pPr marL="0" lvl="0" indent="0" algn="l" rtl="0">
              <a:spcBef>
                <a:spcPts val="0"/>
              </a:spcBef>
              <a:spcAft>
                <a:spcPts val="0"/>
              </a:spcAft>
              <a:buNone/>
            </a:pPr>
            <a:r>
              <a:rPr lang="en" sz="900" dirty="0">
                <a:solidFill>
                  <a:srgbClr val="6D9EEB"/>
                </a:solidFill>
                <a:highlight>
                  <a:srgbClr val="FFFFFF"/>
                </a:highlight>
                <a:latin typeface="Courier New"/>
                <a:ea typeface="Courier New"/>
                <a:cs typeface="Courier New"/>
                <a:sym typeface="Courier New"/>
              </a:rPr>
              <a:t>    </a:t>
            </a:r>
            <a:r>
              <a:rPr lang="en" sz="1600" dirty="0">
                <a:solidFill>
                  <a:srgbClr val="6D9EEB"/>
                </a:solidFill>
                <a:highlight>
                  <a:srgbClr val="FFFFFF"/>
                </a:highlight>
                <a:latin typeface="Roboto"/>
                <a:ea typeface="Roboto"/>
                <a:cs typeface="Roboto"/>
                <a:sym typeface="Roboto"/>
              </a:rPr>
              <a:t>and your years will never end.</a:t>
            </a:r>
            <a:endParaRPr sz="1600" dirty="0">
              <a:solidFill>
                <a:srgbClr val="6D9EEB"/>
              </a:solidFill>
              <a:highlight>
                <a:srgbClr val="FFFFFF"/>
              </a:highlight>
              <a:latin typeface="Roboto"/>
              <a:ea typeface="Roboto"/>
              <a:cs typeface="Roboto"/>
              <a:sym typeface="Roboto"/>
            </a:endParaRPr>
          </a:p>
          <a:p>
            <a:pPr marL="0" lvl="0" indent="0" algn="l" rtl="0">
              <a:spcBef>
                <a:spcPts val="0"/>
              </a:spcBef>
              <a:spcAft>
                <a:spcPts val="0"/>
              </a:spcAft>
              <a:buNone/>
            </a:pPr>
            <a:r>
              <a:rPr lang="en" sz="1600" dirty="0">
                <a:solidFill>
                  <a:srgbClr val="6D9EEB"/>
                </a:solidFill>
                <a:highlight>
                  <a:srgbClr val="FFFFFF"/>
                </a:highlight>
                <a:latin typeface="Roboto"/>
                <a:ea typeface="Roboto"/>
                <a:cs typeface="Roboto"/>
                <a:sym typeface="Roboto"/>
              </a:rPr>
              <a:t>(verses 25-27)</a:t>
            </a:r>
            <a:endParaRPr sz="1600" dirty="0">
              <a:solidFill>
                <a:srgbClr val="6D9EEB"/>
              </a:solidFill>
              <a:highlight>
                <a:srgbClr val="FFFFFF"/>
              </a:highlight>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18"/>
          <p:cNvSpPr txBox="1"/>
          <p:nvPr/>
        </p:nvSpPr>
        <p:spPr>
          <a:xfrm>
            <a:off x="161800" y="1273725"/>
            <a:ext cx="8497500" cy="344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6D9EEB"/>
                </a:solidFill>
                <a:highlight>
                  <a:srgbClr val="FFFFFF"/>
                </a:highlight>
                <a:latin typeface="Roboto"/>
                <a:ea typeface="Roboto"/>
                <a:cs typeface="Roboto"/>
                <a:sym typeface="Roboto"/>
              </a:rPr>
              <a:t>What Jesus says?</a:t>
            </a:r>
            <a:endParaRPr sz="2100" b="1">
              <a:solidFill>
                <a:srgbClr val="6D9EEB"/>
              </a:solidFill>
              <a:highlight>
                <a:srgbClr val="FFFFFF"/>
              </a:highlight>
              <a:latin typeface="Roboto"/>
              <a:ea typeface="Roboto"/>
              <a:cs typeface="Roboto"/>
              <a:sym typeface="Roboto"/>
            </a:endParaRPr>
          </a:p>
          <a:p>
            <a:pPr marL="0" lvl="0" indent="0" algn="l" rtl="0">
              <a:spcBef>
                <a:spcPts val="0"/>
              </a:spcBef>
              <a:spcAft>
                <a:spcPts val="0"/>
              </a:spcAft>
              <a:buNone/>
            </a:pPr>
            <a:endParaRPr sz="2100" b="1">
              <a:solidFill>
                <a:srgbClr val="6D9EEB"/>
              </a:solidFill>
              <a:highlight>
                <a:srgbClr val="FFFFFF"/>
              </a:highlight>
              <a:latin typeface="Roboto"/>
              <a:ea typeface="Roboto"/>
              <a:cs typeface="Roboto"/>
              <a:sym typeface="Roboto"/>
            </a:endParaRPr>
          </a:p>
          <a:p>
            <a:pPr marL="0" lvl="0" indent="0" algn="l" rtl="0">
              <a:spcBef>
                <a:spcPts val="0"/>
              </a:spcBef>
              <a:spcAft>
                <a:spcPts val="0"/>
              </a:spcAft>
              <a:buNone/>
            </a:pPr>
            <a:r>
              <a:rPr lang="en" sz="1700" b="1">
                <a:solidFill>
                  <a:srgbClr val="6D9EEB"/>
                </a:solidFill>
                <a:highlight>
                  <a:srgbClr val="FFFFFF"/>
                </a:highlight>
                <a:latin typeface="Roboto"/>
                <a:ea typeface="Roboto"/>
                <a:cs typeface="Roboto"/>
                <a:sym typeface="Roboto"/>
              </a:rPr>
              <a:t>Matthew Chapter6:25-34</a:t>
            </a:r>
            <a:endParaRPr sz="1700" b="1">
              <a:solidFill>
                <a:srgbClr val="6D9EEB"/>
              </a:solidFill>
              <a:highlight>
                <a:srgbClr val="FFFFFF"/>
              </a:highlight>
              <a:latin typeface="Roboto"/>
              <a:ea typeface="Roboto"/>
              <a:cs typeface="Roboto"/>
              <a:sym typeface="Roboto"/>
            </a:endParaRPr>
          </a:p>
          <a:p>
            <a:pPr marL="0" lvl="0" indent="0" algn="l" rtl="0">
              <a:spcBef>
                <a:spcPts val="0"/>
              </a:spcBef>
              <a:spcAft>
                <a:spcPts val="0"/>
              </a:spcAft>
              <a:buNone/>
            </a:pPr>
            <a:r>
              <a:rPr lang="en" sz="1700" b="1">
                <a:solidFill>
                  <a:srgbClr val="6D9EEB"/>
                </a:solidFill>
                <a:highlight>
                  <a:srgbClr val="FFFFFF"/>
                </a:highlight>
                <a:latin typeface="Roboto"/>
                <a:ea typeface="Roboto"/>
                <a:cs typeface="Roboto"/>
                <a:sym typeface="Roboto"/>
              </a:rPr>
              <a:t>25</a:t>
            </a:r>
            <a:r>
              <a:rPr lang="en" sz="1700">
                <a:solidFill>
                  <a:srgbClr val="6D9EEB"/>
                </a:solidFill>
                <a:highlight>
                  <a:srgbClr val="FFFFFF"/>
                </a:highlight>
                <a:latin typeface="Roboto"/>
                <a:ea typeface="Roboto"/>
                <a:cs typeface="Roboto"/>
                <a:sym typeface="Roboto"/>
              </a:rPr>
              <a:t> Therefore I say unto you, Be not anxious for your life, what ye shall eat, or what ye shall drink; nor yet for your body, what ye shall put on. Is not the life more than the food, and the body than the raiment? </a:t>
            </a:r>
            <a:r>
              <a:rPr lang="en" sz="1700" b="1">
                <a:solidFill>
                  <a:srgbClr val="6D9EEB"/>
                </a:solidFill>
                <a:highlight>
                  <a:srgbClr val="FFFFFF"/>
                </a:highlight>
                <a:latin typeface="Roboto"/>
                <a:ea typeface="Roboto"/>
                <a:cs typeface="Roboto"/>
                <a:sym typeface="Roboto"/>
              </a:rPr>
              <a:t>26 </a:t>
            </a:r>
            <a:r>
              <a:rPr lang="en" sz="1700">
                <a:solidFill>
                  <a:srgbClr val="6D9EEB"/>
                </a:solidFill>
                <a:highlight>
                  <a:srgbClr val="FFFFFF"/>
                </a:highlight>
                <a:latin typeface="Roboto"/>
                <a:ea typeface="Roboto"/>
                <a:cs typeface="Roboto"/>
                <a:sym typeface="Roboto"/>
              </a:rPr>
              <a:t>Behold the birds of the heaven, that they sow not, neither do they reap, nor gather into barns; and your heavenly Father feedeth them. Are not ye of much more value than they? </a:t>
            </a:r>
            <a:r>
              <a:rPr lang="en" sz="1700" b="1">
                <a:solidFill>
                  <a:srgbClr val="6D9EEB"/>
                </a:solidFill>
                <a:highlight>
                  <a:srgbClr val="FFFFFF"/>
                </a:highlight>
                <a:latin typeface="Roboto"/>
                <a:ea typeface="Roboto"/>
                <a:cs typeface="Roboto"/>
                <a:sym typeface="Roboto"/>
              </a:rPr>
              <a:t>27 </a:t>
            </a:r>
            <a:r>
              <a:rPr lang="en" sz="1700">
                <a:solidFill>
                  <a:srgbClr val="6D9EEB"/>
                </a:solidFill>
                <a:highlight>
                  <a:srgbClr val="FFFFFF"/>
                </a:highlight>
                <a:latin typeface="Roboto"/>
                <a:ea typeface="Roboto"/>
                <a:cs typeface="Roboto"/>
                <a:sym typeface="Roboto"/>
              </a:rPr>
              <a:t>And which of you by being anxious can add one cubit unto </a:t>
            </a:r>
            <a:r>
              <a:rPr lang="en" sz="1250">
                <a:solidFill>
                  <a:srgbClr val="6D9EEB"/>
                </a:solidFill>
                <a:highlight>
                  <a:srgbClr val="FFFFFF"/>
                </a:highlight>
                <a:latin typeface="Roboto"/>
                <a:ea typeface="Roboto"/>
                <a:cs typeface="Roboto"/>
                <a:sym typeface="Roboto"/>
              </a:rPr>
              <a:t>[</a:t>
            </a:r>
            <a:r>
              <a:rPr lang="en" sz="1250" u="sng">
                <a:solidFill>
                  <a:srgbClr val="6D9EEB"/>
                </a:solidFill>
                <a:highlight>
                  <a:srgbClr val="FFFFFF"/>
                </a:highlight>
                <a:latin typeface="Roboto"/>
                <a:ea typeface="Roboto"/>
                <a:cs typeface="Roboto"/>
                <a:sym typeface="Roboto"/>
                <a:hlinkClick r:id="rId4">
                  <a:extLst>
                    <a:ext uri="{A12FA001-AC4F-418D-AE19-62706E023703}">
                      <ahyp:hlinkClr xmlns:ahyp="http://schemas.microsoft.com/office/drawing/2018/hyperlinkcolor" val="tx"/>
                    </a:ext>
                  </a:extLst>
                </a:hlinkClick>
              </a:rPr>
              <a:t>a</a:t>
            </a:r>
            <a:r>
              <a:rPr lang="en" sz="1250">
                <a:solidFill>
                  <a:srgbClr val="6D9EEB"/>
                </a:solidFill>
                <a:highlight>
                  <a:srgbClr val="FFFFFF"/>
                </a:highlight>
                <a:latin typeface="Roboto"/>
                <a:ea typeface="Roboto"/>
                <a:cs typeface="Roboto"/>
                <a:sym typeface="Roboto"/>
              </a:rPr>
              <a:t>]</a:t>
            </a:r>
            <a:r>
              <a:rPr lang="en" sz="1700">
                <a:solidFill>
                  <a:srgbClr val="6D9EEB"/>
                </a:solidFill>
                <a:highlight>
                  <a:srgbClr val="FFFFFF"/>
                </a:highlight>
                <a:latin typeface="Roboto"/>
                <a:ea typeface="Roboto"/>
                <a:cs typeface="Roboto"/>
                <a:sym typeface="Roboto"/>
              </a:rPr>
              <a:t>the measure of his life? </a:t>
            </a:r>
            <a:r>
              <a:rPr lang="en" sz="1700" b="1">
                <a:solidFill>
                  <a:srgbClr val="6D9EEB"/>
                </a:solidFill>
                <a:highlight>
                  <a:srgbClr val="FFFFFF"/>
                </a:highlight>
                <a:latin typeface="Roboto"/>
                <a:ea typeface="Roboto"/>
                <a:cs typeface="Roboto"/>
                <a:sym typeface="Roboto"/>
              </a:rPr>
              <a:t>28 </a:t>
            </a:r>
            <a:r>
              <a:rPr lang="en" sz="1700">
                <a:solidFill>
                  <a:srgbClr val="6D9EEB"/>
                </a:solidFill>
                <a:highlight>
                  <a:srgbClr val="FFFFFF"/>
                </a:highlight>
                <a:latin typeface="Roboto"/>
                <a:ea typeface="Roboto"/>
                <a:cs typeface="Roboto"/>
                <a:sym typeface="Roboto"/>
              </a:rPr>
              <a:t>And why are ye anxious concerning raiment? Consider the lilies of the field, how they grow; they toil not, neither do they spin: </a:t>
            </a:r>
            <a:r>
              <a:rPr lang="en" sz="1700" b="1">
                <a:solidFill>
                  <a:srgbClr val="6D9EEB"/>
                </a:solidFill>
                <a:highlight>
                  <a:srgbClr val="FFFFFF"/>
                </a:highlight>
                <a:latin typeface="Roboto"/>
                <a:ea typeface="Roboto"/>
                <a:cs typeface="Roboto"/>
                <a:sym typeface="Roboto"/>
              </a:rPr>
              <a:t>29 </a:t>
            </a:r>
            <a:r>
              <a:rPr lang="en" sz="1700">
                <a:solidFill>
                  <a:srgbClr val="6D9EEB"/>
                </a:solidFill>
                <a:highlight>
                  <a:srgbClr val="FFFFFF"/>
                </a:highlight>
                <a:latin typeface="Roboto"/>
                <a:ea typeface="Roboto"/>
                <a:cs typeface="Roboto"/>
                <a:sym typeface="Roboto"/>
              </a:rPr>
              <a:t>yet I say unto you, that even Solomon in all his glory was not arrayed like one of these. </a:t>
            </a:r>
            <a:r>
              <a:rPr lang="en" sz="1700" b="1">
                <a:solidFill>
                  <a:srgbClr val="6D9EEB"/>
                </a:solidFill>
                <a:highlight>
                  <a:srgbClr val="FFFFFF"/>
                </a:highlight>
                <a:latin typeface="Roboto"/>
                <a:ea typeface="Roboto"/>
                <a:cs typeface="Roboto"/>
                <a:sym typeface="Roboto"/>
              </a:rPr>
              <a:t>30</a:t>
            </a:r>
            <a:endParaRPr sz="1900">
              <a:solidFill>
                <a:srgbClr val="6D9EE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sp>
        <p:nvSpPr>
          <p:cNvPr id="98" name="Google Shape;98;p19"/>
          <p:cNvSpPr txBox="1"/>
          <p:nvPr/>
        </p:nvSpPr>
        <p:spPr>
          <a:xfrm>
            <a:off x="808225" y="880625"/>
            <a:ext cx="7094100" cy="3271500"/>
          </a:xfrm>
          <a:prstGeom prst="rect">
            <a:avLst/>
          </a:prstGeom>
          <a:noFill/>
          <a:ln>
            <a:noFill/>
          </a:ln>
        </p:spPr>
        <p:txBody>
          <a:bodyPr spcFirstLastPara="1" wrap="square" lIns="91425" tIns="91425" rIns="91425" bIns="91425" anchor="t" anchorCtr="0">
            <a:spAutoFit/>
          </a:bodyPr>
          <a:lstStyle/>
          <a:p>
            <a:pPr marL="182880" lvl="0" indent="0" algn="l" rtl="0">
              <a:spcBef>
                <a:spcPts val="0"/>
              </a:spcBef>
              <a:spcAft>
                <a:spcPts val="0"/>
              </a:spcAft>
              <a:buNone/>
            </a:pPr>
            <a:r>
              <a:rPr lang="en" sz="2800">
                <a:solidFill>
                  <a:schemeClr val="dk1"/>
                </a:solidFill>
                <a:latin typeface="Calibri"/>
                <a:ea typeface="Calibri"/>
                <a:cs typeface="Calibri"/>
                <a:sym typeface="Calibri"/>
              </a:rPr>
              <a:t>“… there can never be a real conflict between faith and reason, since the same God </a:t>
            </a:r>
            <a:endParaRPr sz="2800">
              <a:latin typeface="Calibri"/>
              <a:ea typeface="Calibri"/>
              <a:cs typeface="Calibri"/>
              <a:sym typeface="Calibri"/>
            </a:endParaRPr>
          </a:p>
          <a:p>
            <a:pPr marL="182880" lvl="0" indent="0" algn="l" rtl="0">
              <a:spcBef>
                <a:spcPts val="0"/>
              </a:spcBef>
              <a:spcAft>
                <a:spcPts val="0"/>
              </a:spcAft>
              <a:buNone/>
            </a:pPr>
            <a:r>
              <a:rPr lang="en" sz="2800">
                <a:solidFill>
                  <a:schemeClr val="dk1"/>
                </a:solidFill>
                <a:latin typeface="Calibri"/>
                <a:ea typeface="Calibri"/>
                <a:cs typeface="Calibri"/>
                <a:sym typeface="Calibri"/>
              </a:rPr>
              <a:t>who reveals mysteries and infuses faith has bestowed the light of reason on the human mind.” </a:t>
            </a:r>
            <a:endParaRPr sz="2800">
              <a:latin typeface="Calibri"/>
              <a:ea typeface="Calibri"/>
              <a:cs typeface="Calibri"/>
              <a:sym typeface="Calibri"/>
            </a:endParaRPr>
          </a:p>
          <a:p>
            <a:pPr marL="182880" lvl="0" indent="0" algn="l" rtl="0">
              <a:spcBef>
                <a:spcPts val="0"/>
              </a:spcBef>
              <a:spcAft>
                <a:spcPts val="0"/>
              </a:spcAft>
              <a:buNone/>
            </a:pPr>
            <a:r>
              <a:rPr lang="en" sz="2700" b="1">
                <a:solidFill>
                  <a:srgbClr val="C4E0B2"/>
                </a:solidFill>
                <a:latin typeface="Calibri"/>
                <a:ea typeface="Calibri"/>
                <a:cs typeface="Calibri"/>
                <a:sym typeface="Calibri"/>
              </a:rPr>
              <a:t>	</a:t>
            </a:r>
            <a:r>
              <a:rPr lang="en" sz="2700" b="1">
                <a:solidFill>
                  <a:schemeClr val="dk1"/>
                </a:solidFill>
                <a:latin typeface="Calibri"/>
                <a:ea typeface="Calibri"/>
                <a:cs typeface="Calibri"/>
                <a:sym typeface="Calibri"/>
              </a:rPr>
              <a:t>--Vatican I </a:t>
            </a:r>
            <a:r>
              <a:rPr lang="en" sz="2000">
                <a:solidFill>
                  <a:schemeClr val="dk1"/>
                </a:solidFill>
                <a:latin typeface="Calibri"/>
                <a:ea typeface="Calibri"/>
                <a:cs typeface="Calibri"/>
                <a:sym typeface="Calibri"/>
              </a:rPr>
              <a:t>(1869-1870)</a:t>
            </a:r>
            <a:endParaRPr sz="2800">
              <a:latin typeface="Calibri"/>
              <a:ea typeface="Calibri"/>
              <a:cs typeface="Calibri"/>
              <a:sym typeface="Calibri"/>
            </a:endParaRPr>
          </a:p>
          <a:p>
            <a:pPr marL="0" lvl="0" indent="0" algn="l" rtl="0">
              <a:lnSpc>
                <a:spcPct val="90000"/>
              </a:lnSpc>
              <a:spcBef>
                <a:spcPts val="1000"/>
              </a:spcBef>
              <a:spcAft>
                <a:spcPts val="0"/>
              </a:spcAft>
              <a:buNone/>
            </a:pPr>
            <a:endParaRPr sz="2800">
              <a:solidFill>
                <a:srgbClr val="C4E0B2"/>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
        <p:cNvGrpSpPr/>
        <p:nvPr/>
      </p:nvGrpSpPr>
      <p:grpSpPr>
        <a:xfrm>
          <a:off x="0" y="0"/>
          <a:ext cx="0" cy="0"/>
          <a:chOff x="0" y="0"/>
          <a:chExt cx="0" cy="0"/>
        </a:xfrm>
      </p:grpSpPr>
      <p:sp>
        <p:nvSpPr>
          <p:cNvPr id="103" name="Google Shape;103;p20"/>
          <p:cNvSpPr txBox="1"/>
          <p:nvPr/>
        </p:nvSpPr>
        <p:spPr>
          <a:xfrm>
            <a:off x="323250" y="-910200"/>
            <a:ext cx="8497500" cy="57923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endParaRPr sz="1600" dirty="0">
              <a:solidFill>
                <a:srgbClr val="6D9EEB"/>
              </a:solidFill>
            </a:endParaRPr>
          </a:p>
          <a:p>
            <a:pPr marL="0" lvl="0" indent="0" algn="l" rtl="0">
              <a:lnSpc>
                <a:spcPct val="115000"/>
              </a:lnSpc>
              <a:spcBef>
                <a:spcPts val="1200"/>
              </a:spcBef>
              <a:spcAft>
                <a:spcPts val="0"/>
              </a:spcAft>
              <a:buNone/>
            </a:pPr>
            <a:endParaRPr sz="2000" dirty="0">
              <a:solidFill>
                <a:srgbClr val="6D9EEB"/>
              </a:solidFill>
            </a:endParaRPr>
          </a:p>
          <a:p>
            <a:pPr marL="0" lvl="0" indent="0" algn="l" rtl="0">
              <a:lnSpc>
                <a:spcPct val="115000"/>
              </a:lnSpc>
              <a:spcBef>
                <a:spcPts val="1200"/>
              </a:spcBef>
              <a:spcAft>
                <a:spcPts val="0"/>
              </a:spcAft>
              <a:buNone/>
            </a:pPr>
            <a:r>
              <a:rPr lang="en" sz="1800" dirty="0">
                <a:solidFill>
                  <a:srgbClr val="6D9EEB"/>
                </a:solidFill>
                <a:highlight>
                  <a:srgbClr val="EFD49D"/>
                </a:highlight>
              </a:rPr>
              <a:t>Catechism of the Catholic Church</a:t>
            </a:r>
            <a:endParaRPr sz="1800" dirty="0">
              <a:solidFill>
                <a:srgbClr val="6D9EEB"/>
              </a:solidFill>
              <a:highlight>
                <a:srgbClr val="EFD49D"/>
              </a:highlight>
            </a:endParaRPr>
          </a:p>
          <a:p>
            <a:pPr marL="0" lvl="0" indent="0" algn="l" rtl="0">
              <a:lnSpc>
                <a:spcPct val="115000"/>
              </a:lnSpc>
              <a:spcBef>
                <a:spcPts val="1200"/>
              </a:spcBef>
              <a:spcAft>
                <a:spcPts val="0"/>
              </a:spcAft>
              <a:buNone/>
            </a:pPr>
            <a:endParaRPr sz="1600" b="1" dirty="0">
              <a:solidFill>
                <a:schemeClr val="dk1"/>
              </a:solidFill>
            </a:endParaRPr>
          </a:p>
          <a:p>
            <a:pPr marL="0" lvl="0" indent="0" algn="l" rtl="0">
              <a:lnSpc>
                <a:spcPct val="115000"/>
              </a:lnSpc>
              <a:spcBef>
                <a:spcPts val="1200"/>
              </a:spcBef>
              <a:spcAft>
                <a:spcPts val="0"/>
              </a:spcAft>
              <a:buNone/>
            </a:pPr>
            <a:r>
              <a:rPr lang="en" sz="1600" b="1" dirty="0">
                <a:solidFill>
                  <a:schemeClr val="dk1"/>
                </a:solidFill>
              </a:rPr>
              <a:t>159 Faith and science: </a:t>
            </a:r>
          </a:p>
          <a:p>
            <a:pPr marL="0" lvl="0" indent="0" algn="l" rtl="0">
              <a:lnSpc>
                <a:spcPct val="115000"/>
              </a:lnSpc>
              <a:spcBef>
                <a:spcPts val="1200"/>
              </a:spcBef>
              <a:spcAft>
                <a:spcPts val="0"/>
              </a:spcAft>
              <a:buNone/>
            </a:pPr>
            <a:r>
              <a:rPr lang="en" sz="1600" b="1" dirty="0">
                <a:solidFill>
                  <a:schemeClr val="dk1"/>
                </a:solidFill>
              </a:rPr>
              <a:t>"Though faith is above reason, there can never be any real discrepancy between faith and reason. Since the same God who reveals mysteries and infuses faith has bestowed the light of reason on the human mind, God cannot deny himself, nor can truth ever contradict truth."</a:t>
            </a:r>
            <a:r>
              <a:rPr lang="en" sz="1500" b="1" u="sng" baseline="30000" dirty="0">
                <a:solidFill>
                  <a:schemeClr val="dk1"/>
                </a:solidFill>
                <a:latin typeface="Verdana"/>
                <a:ea typeface="Verdana"/>
                <a:cs typeface="Verdana"/>
                <a:sym typeface="Verdana"/>
                <a:hlinkClick r:id="rId3">
                  <a:extLst>
                    <a:ext uri="{A12FA001-AC4F-418D-AE19-62706E023703}">
                      <ahyp:hlinkClr xmlns:ahyp="http://schemas.microsoft.com/office/drawing/2018/hyperlinkcolor" val="tx"/>
                    </a:ext>
                  </a:extLst>
                </a:hlinkClick>
              </a:rPr>
              <a:t>37</a:t>
            </a:r>
            <a:r>
              <a:rPr lang="en" sz="1600" b="1" dirty="0">
                <a:solidFill>
                  <a:schemeClr val="dk1"/>
                </a:solidFill>
              </a:rPr>
              <a:t> "Consequently, methodical research in all branches of knowledge, provided it is carried out in a truly scientific manner and does not override moral laws, can never conflict with the faith, because the things of the world and the things of faith derive from the same God. the humble and persevering investigator of the secrets of nature is being led, as it were, by the hand of God in spite of himself, for it is God, the conserver of all things, who made them what they are."</a:t>
            </a:r>
            <a:r>
              <a:rPr lang="en" sz="1500" b="1" u="sng" baseline="30000" dirty="0">
                <a:solidFill>
                  <a:schemeClr val="dk1"/>
                </a:solidFill>
                <a:latin typeface="Verdana"/>
                <a:ea typeface="Verdana"/>
                <a:cs typeface="Verdana"/>
                <a:sym typeface="Verdana"/>
                <a:hlinkClick r:id="rId4">
                  <a:extLst>
                    <a:ext uri="{A12FA001-AC4F-418D-AE19-62706E023703}">
                      <ahyp:hlinkClr xmlns:ahyp="http://schemas.microsoft.com/office/drawing/2018/hyperlinkcolor" val="tx"/>
                    </a:ext>
                  </a:extLst>
                </a:hlinkClick>
              </a:rPr>
              <a:t>38</a:t>
            </a:r>
            <a:endParaRPr sz="1500" b="1" u="sng" baseline="30000" dirty="0">
              <a:solidFill>
                <a:schemeClr val="dk1"/>
              </a:solidFill>
              <a:latin typeface="Verdana"/>
              <a:ea typeface="Verdana"/>
              <a:cs typeface="Verdana"/>
              <a:sym typeface="Verdana"/>
            </a:endParaRPr>
          </a:p>
          <a:p>
            <a:pPr marL="0" lvl="0" indent="0" algn="l" rtl="0">
              <a:lnSpc>
                <a:spcPct val="115000"/>
              </a:lnSpc>
              <a:spcBef>
                <a:spcPts val="1200"/>
              </a:spcBef>
              <a:spcAft>
                <a:spcPts val="0"/>
              </a:spcAft>
              <a:buNone/>
            </a:pPr>
            <a:endParaRPr sz="1000" dirty="0">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1"/>
          <p:cNvSpPr txBox="1"/>
          <p:nvPr/>
        </p:nvSpPr>
        <p:spPr>
          <a:xfrm>
            <a:off x="459600" y="1219525"/>
            <a:ext cx="8224800" cy="183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highlight>
                  <a:srgbClr val="FFFFFF"/>
                </a:highlight>
                <a:latin typeface="Verdana"/>
                <a:ea typeface="Verdana"/>
                <a:cs typeface="Verdana"/>
                <a:sym typeface="Verdana"/>
              </a:rPr>
              <a:t>Saint Francis, faithful to Scripture, invites us to see nature as a magnificent book in which God speaks to us and grants us a glimpse of his infinite beauty and goodness. “Through the greatness and the beauty of creatures one comes to know by analogy their maker” (</a:t>
            </a:r>
            <a:r>
              <a:rPr lang="en" b="1" i="1">
                <a:solidFill>
                  <a:schemeClr val="dk1"/>
                </a:solidFill>
                <a:highlight>
                  <a:srgbClr val="FFFFFF"/>
                </a:highlight>
                <a:latin typeface="Verdana"/>
                <a:ea typeface="Verdana"/>
                <a:cs typeface="Verdana"/>
                <a:sym typeface="Verdana"/>
              </a:rPr>
              <a:t>Wis</a:t>
            </a:r>
            <a:r>
              <a:rPr lang="en" b="1">
                <a:solidFill>
                  <a:schemeClr val="dk1"/>
                </a:solidFill>
                <a:highlight>
                  <a:srgbClr val="FFFFFF"/>
                </a:highlight>
                <a:latin typeface="Verdana"/>
                <a:ea typeface="Verdana"/>
                <a:cs typeface="Verdana"/>
                <a:sym typeface="Verdana"/>
              </a:rPr>
              <a:t> 13:5); indeed, “his eternal power and divinity have been made known through his works since the creation of the world” (</a:t>
            </a:r>
            <a:r>
              <a:rPr lang="en" b="1" i="1">
                <a:solidFill>
                  <a:schemeClr val="dk1"/>
                </a:solidFill>
                <a:highlight>
                  <a:srgbClr val="FFFFFF"/>
                </a:highlight>
                <a:latin typeface="Verdana"/>
                <a:ea typeface="Verdana"/>
                <a:cs typeface="Verdana"/>
                <a:sym typeface="Verdana"/>
              </a:rPr>
              <a:t>Rom</a:t>
            </a:r>
            <a:r>
              <a:rPr lang="en" b="1">
                <a:solidFill>
                  <a:schemeClr val="dk1"/>
                </a:solidFill>
                <a:highlight>
                  <a:srgbClr val="FFFFFF"/>
                </a:highlight>
                <a:latin typeface="Verdana"/>
                <a:ea typeface="Verdana"/>
                <a:cs typeface="Verdana"/>
                <a:sym typeface="Verdana"/>
              </a:rPr>
              <a:t> 1:20). </a:t>
            </a:r>
            <a:endParaRPr b="1">
              <a:solidFill>
                <a:schemeClr val="dk1"/>
              </a:solidFill>
              <a:highlight>
                <a:srgbClr val="FFFFFF"/>
              </a:highlight>
              <a:latin typeface="Verdana"/>
              <a:ea typeface="Verdana"/>
              <a:cs typeface="Verdana"/>
              <a:sym typeface="Verdana"/>
            </a:endParaRPr>
          </a:p>
          <a:p>
            <a:pPr marL="0" lvl="0" indent="0" algn="ctr" rtl="0">
              <a:lnSpc>
                <a:spcPct val="115000"/>
              </a:lnSpc>
              <a:spcBef>
                <a:spcPts val="1100"/>
              </a:spcBef>
              <a:spcAft>
                <a:spcPts val="1100"/>
              </a:spcAft>
              <a:buNone/>
            </a:pPr>
            <a:endParaRPr>
              <a:solidFill>
                <a:srgbClr val="6D9EEB"/>
              </a:solidFill>
              <a:highlight>
                <a:srgbClr val="FFFFFF"/>
              </a:highlight>
              <a:latin typeface="Verdana"/>
              <a:ea typeface="Verdana"/>
              <a:cs typeface="Verdana"/>
              <a:sym typeface="Verdana"/>
            </a:endParaRPr>
          </a:p>
        </p:txBody>
      </p:sp>
      <p:sp>
        <p:nvSpPr>
          <p:cNvPr id="109" name="Google Shape;109;p21"/>
          <p:cNvSpPr txBox="1"/>
          <p:nvPr/>
        </p:nvSpPr>
        <p:spPr>
          <a:xfrm>
            <a:off x="509550" y="174600"/>
            <a:ext cx="8022600" cy="819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100"/>
              </a:spcBef>
              <a:spcAft>
                <a:spcPts val="0"/>
              </a:spcAft>
              <a:buNone/>
            </a:pPr>
            <a:endParaRPr b="1">
              <a:solidFill>
                <a:srgbClr val="663300"/>
              </a:solidFill>
              <a:highlight>
                <a:srgbClr val="FFFFFF"/>
              </a:highlight>
              <a:latin typeface="Verdana"/>
              <a:ea typeface="Verdana"/>
              <a:cs typeface="Verdana"/>
              <a:sym typeface="Verdana"/>
            </a:endParaRPr>
          </a:p>
          <a:p>
            <a:pPr marL="0" lvl="0" indent="0" algn="ctr" rtl="0">
              <a:lnSpc>
                <a:spcPct val="115000"/>
              </a:lnSpc>
              <a:spcBef>
                <a:spcPts val="1100"/>
              </a:spcBef>
              <a:spcAft>
                <a:spcPts val="1100"/>
              </a:spcAft>
              <a:buNone/>
            </a:pPr>
            <a:r>
              <a:rPr lang="en" sz="1600" b="1">
                <a:solidFill>
                  <a:srgbClr val="663300"/>
                </a:solidFill>
                <a:highlight>
                  <a:srgbClr val="FFFFFF"/>
                </a:highlight>
                <a:latin typeface="Verdana"/>
                <a:ea typeface="Verdana"/>
                <a:cs typeface="Verdana"/>
                <a:sym typeface="Verdana"/>
              </a:rPr>
              <a:t>Pope Francis</a:t>
            </a:r>
            <a:endParaRPr sz="1100">
              <a:solidFill>
                <a:srgbClr val="663300"/>
              </a:solidFill>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1967</Words>
  <Application>Microsoft Macintosh PowerPoint</Application>
  <PresentationFormat>On-screen Show (16:9)</PresentationFormat>
  <Paragraphs>120</Paragraphs>
  <Slides>22</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22</vt:i4>
      </vt:variant>
    </vt:vector>
  </HeadingPairs>
  <TitlesOfParts>
    <vt:vector size="34" baseType="lpstr">
      <vt:lpstr>Calibri</vt:lpstr>
      <vt:lpstr>Arial</vt:lpstr>
      <vt:lpstr>Courier New</vt:lpstr>
      <vt:lpstr>Verdana</vt:lpstr>
      <vt:lpstr>Merriweather</vt:lpstr>
      <vt:lpstr>Lora</vt:lpstr>
      <vt:lpstr>Roboto</vt:lpstr>
      <vt:lpstr>Libre Franklin</vt:lpstr>
      <vt:lpstr>Cambria</vt:lpstr>
      <vt:lpstr>Average</vt:lpstr>
      <vt:lpstr>Times New Roman</vt:lpstr>
      <vt:lpstr>Material</vt:lpstr>
      <vt:lpstr>Opening our Eyes to the Cosmos:  A Catholic Scientific Perspective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and Why?      Example</vt:lpstr>
      <vt:lpstr>Introduce the Video Clips and Movie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Opening our Eyes to the Cosmos:  A Catholic Scientific Perspective</dc:title>
  <cp:lastModifiedBy>Claire Pagliaro</cp:lastModifiedBy>
  <cp:revision>2</cp:revision>
  <dcterms:modified xsi:type="dcterms:W3CDTF">2021-07-16T17:30:47Z</dcterms:modified>
</cp:coreProperties>
</file>